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grandir" panose="020B0604020202020204" charset="0"/>
      <p:regular r:id="rId20"/>
    </p:embeddedFont>
    <p:embeddedFont>
      <p:font typeface="Calibri (MS)" panose="020B0604020202020204" charset="0"/>
      <p:regular r:id="rId21"/>
    </p:embeddedFont>
    <p:embeddedFont>
      <p:font typeface="Calibri (MS)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7483" autoAdjust="0"/>
  </p:normalViewPr>
  <p:slideViewPr>
    <p:cSldViewPr>
      <p:cViewPr varScale="1">
        <p:scale>
          <a:sx n="47" d="100"/>
          <a:sy n="47" d="100"/>
        </p:scale>
        <p:origin x="1147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CDA0B-A594-4AAB-A688-DDCFF06F02A0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DA396-E0BF-4229-B1E6-C380584AB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4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0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0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Ankita Saxena, joined by Pravesh Rana and Ratnesh Singh."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4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16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65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18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99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396-E0BF-4229-B1E6-C380584AB7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8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9.svg"/><Relationship Id="rId7" Type="http://schemas.openxmlformats.org/officeDocument/2006/relationships/image" Target="../media/image4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8.svg"/><Relationship Id="rId5" Type="http://schemas.openxmlformats.org/officeDocument/2006/relationships/image" Target="../media/image54.sv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9.svg"/><Relationship Id="rId7" Type="http://schemas.openxmlformats.org/officeDocument/2006/relationships/image" Target="../media/image6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9.svg"/><Relationship Id="rId7" Type="http://schemas.openxmlformats.org/officeDocument/2006/relationships/image" Target="../media/image7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9.svg"/><Relationship Id="rId7" Type="http://schemas.openxmlformats.org/officeDocument/2006/relationships/image" Target="../media/image7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9.svg"/><Relationship Id="rId7" Type="http://schemas.openxmlformats.org/officeDocument/2006/relationships/image" Target="../media/image5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hyperlink" Target="https://green-inventory-app.onrender.com" TargetMode="External"/><Relationship Id="rId5" Type="http://schemas.openxmlformats.org/officeDocument/2006/relationships/image" Target="../media/image82.svg"/><Relationship Id="rId10" Type="http://schemas.openxmlformats.org/officeDocument/2006/relationships/hyperlink" Target="https://app.fabric.microsoft.com/view?r=eyJrIjoiNTRjMTczMGItNmI4My00NWE4LWI1M2EtYTUyY2U2YjY0YmQ2IiwidCI6IjM3ZTM3OGM4LTU0YzAtNGJhYS1hZmIyLWEwZjFiODMyYTE5OSIsImMiOjh9" TargetMode="External"/><Relationship Id="rId4" Type="http://schemas.openxmlformats.org/officeDocument/2006/relationships/image" Target="../media/image81.png"/><Relationship Id="rId9" Type="http://schemas.openxmlformats.org/officeDocument/2006/relationships/image" Target="../media/image8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62.sv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34" Type="http://schemas.openxmlformats.org/officeDocument/2006/relationships/image" Target="../media/image2.svg"/><Relationship Id="rId7" Type="http://schemas.openxmlformats.org/officeDocument/2006/relationships/image" Target="../media/image52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61.png"/><Relationship Id="rId33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7.svg"/><Relationship Id="rId24" Type="http://schemas.openxmlformats.org/officeDocument/2006/relationships/image" Target="../media/image60.svg"/><Relationship Id="rId32" Type="http://schemas.openxmlformats.org/officeDocument/2006/relationships/image" Target="../media/image87.svg"/><Relationship Id="rId5" Type="http://schemas.openxmlformats.org/officeDocument/2006/relationships/image" Target="../media/image4.png"/><Relationship Id="rId15" Type="http://schemas.openxmlformats.org/officeDocument/2006/relationships/image" Target="../media/image31.svg"/><Relationship Id="rId23" Type="http://schemas.openxmlformats.org/officeDocument/2006/relationships/image" Target="../media/image59.png"/><Relationship Id="rId28" Type="http://schemas.openxmlformats.org/officeDocument/2006/relationships/image" Target="../media/image64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31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85.png"/><Relationship Id="rId27" Type="http://schemas.openxmlformats.org/officeDocument/2006/relationships/image" Target="../media/image63.png"/><Relationship Id="rId30" Type="http://schemas.openxmlformats.org/officeDocument/2006/relationships/image" Target="../media/image66.svg"/><Relationship Id="rId8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19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19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513908" y="1237774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644322"/>
            <a:ext cx="4140840" cy="1656336"/>
          </a:xfrm>
          <a:custGeom>
            <a:avLst/>
            <a:gdLst/>
            <a:ahLst/>
            <a:cxnLst/>
            <a:rect l="l" t="t" r="r" b="b"/>
            <a:pathLst>
              <a:path w="4140840" h="1656336">
                <a:moveTo>
                  <a:pt x="0" y="0"/>
                </a:moveTo>
                <a:lnTo>
                  <a:pt x="4140840" y="0"/>
                </a:lnTo>
                <a:lnTo>
                  <a:pt x="4140840" y="1656336"/>
                </a:lnTo>
                <a:lnTo>
                  <a:pt x="0" y="1656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50635" y="3029585"/>
            <a:ext cx="12253879" cy="293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Leveraging Generative AI for Carbon Footprint Tracking and Food Waste Reduction in Retail 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8956951"/>
            <a:ext cx="3214387" cy="602697"/>
          </a:xfrm>
          <a:custGeom>
            <a:avLst/>
            <a:gdLst/>
            <a:ahLst/>
            <a:cxnLst/>
            <a:rect l="l" t="t" r="r" b="b"/>
            <a:pathLst>
              <a:path w="3214387" h="602697">
                <a:moveTo>
                  <a:pt x="0" y="0"/>
                </a:moveTo>
                <a:lnTo>
                  <a:pt x="3214387" y="0"/>
                </a:lnTo>
                <a:lnTo>
                  <a:pt x="3214387" y="602698"/>
                </a:lnTo>
                <a:lnTo>
                  <a:pt x="0" y="602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1754796" y="8430341"/>
            <a:ext cx="4756684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Presented By: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54796" y="8838565"/>
            <a:ext cx="4756684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Ankita Saxena 24206979</a:t>
            </a:r>
          </a:p>
          <a:p>
            <a:pPr algn="just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Pravesh Rana 24205030</a:t>
            </a:r>
          </a:p>
          <a:p>
            <a:pPr marL="0" lvl="0" indent="0" algn="just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Ratnesh Singh 24206757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20274"/>
            <a:ext cx="16820671" cy="2903336"/>
            <a:chOff x="0" y="0"/>
            <a:chExt cx="4430135" cy="764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0135" cy="764665"/>
            </a:xfrm>
            <a:custGeom>
              <a:avLst/>
              <a:gdLst/>
              <a:ahLst/>
              <a:cxnLst/>
              <a:rect l="l" t="t" r="r" b="b"/>
              <a:pathLst>
                <a:path w="4430135" h="764665">
                  <a:moveTo>
                    <a:pt x="0" y="0"/>
                  </a:moveTo>
                  <a:lnTo>
                    <a:pt x="4430135" y="0"/>
                  </a:lnTo>
                  <a:lnTo>
                    <a:pt x="4430135" y="764665"/>
                  </a:lnTo>
                  <a:lnTo>
                    <a:pt x="0" y="764665"/>
                  </a:lnTo>
                  <a:close/>
                </a:path>
              </a:pathLst>
            </a:custGeom>
            <a:solidFill>
              <a:srgbClr val="EDED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430135" cy="850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597057" y="251454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6" y="0"/>
                </a:lnTo>
                <a:lnTo>
                  <a:pt x="29780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5400000">
            <a:off x="4773524" y="251454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5400000">
            <a:off x="7949992" y="251454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5400000">
            <a:off x="11126460" y="251454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6" y="0"/>
                </a:lnTo>
                <a:lnTo>
                  <a:pt x="29780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5400000">
            <a:off x="14302927" y="251454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3120274"/>
            <a:ext cx="3086100" cy="2903336"/>
            <a:chOff x="0" y="0"/>
            <a:chExt cx="812800" cy="7646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64665"/>
            </a:xfrm>
            <a:custGeom>
              <a:avLst/>
              <a:gdLst/>
              <a:ahLst/>
              <a:cxnLst/>
              <a:rect l="l" t="t" r="r" b="b"/>
              <a:pathLst>
                <a:path w="812800" h="764665">
                  <a:moveTo>
                    <a:pt x="0" y="0"/>
                  </a:moveTo>
                  <a:lnTo>
                    <a:pt x="812800" y="0"/>
                  </a:lnTo>
                  <a:lnTo>
                    <a:pt x="812800" y="764665"/>
                  </a:lnTo>
                  <a:lnTo>
                    <a:pt x="0" y="764665"/>
                  </a:lnTo>
                  <a:close/>
                </a:path>
              </a:pathLst>
            </a:custGeom>
            <a:solidFill>
              <a:srgbClr val="19181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812800" cy="850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87089" y="3740785"/>
            <a:ext cx="1727711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Input &amp; Integration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04438" y="3740785"/>
            <a:ext cx="1877198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GenAI Web App Processing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81918" y="3969385"/>
            <a:ext cx="1841272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Store-Level Action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5320" y="3740785"/>
            <a:ext cx="171450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CO₂ Savings Calculation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92003" y="3740785"/>
            <a:ext cx="1974262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Dashboard &amp; Reporting Layer</a:t>
            </a:r>
          </a:p>
        </p:txBody>
      </p:sp>
      <p:sp>
        <p:nvSpPr>
          <p:cNvPr id="18" name="Freeform 18"/>
          <p:cNvSpPr/>
          <p:nvPr/>
        </p:nvSpPr>
        <p:spPr>
          <a:xfrm rot="-5400000" flipV="1">
            <a:off x="-14077170" y="978302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1" y="5777671"/>
                </a:lnTo>
                <a:lnTo>
                  <a:pt x="25697901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660616" y="338137"/>
            <a:ext cx="1309797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End-to-End Process Flow.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8306" y="1724879"/>
            <a:ext cx="11401430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Our Solution follows a clear, step-by-step process to drive measurable results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6831" y="6524263"/>
            <a:ext cx="2657480" cy="23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Collect and standardize data from retail waste, inventory, and sales sources.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00272" y="6524263"/>
            <a:ext cx="3190880" cy="23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Apply generative AI algorithms to analyze waste streams, identify trends, and generate actionable insights.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77114" y="6524263"/>
            <a:ext cx="2914655" cy="23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Deliver real-time alerts and recommendations directly to store managers for immediate response.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77731" y="6524263"/>
            <a:ext cx="3028955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Quantify emissions reductions and track progress toward sustainability goals.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92648" y="6524263"/>
            <a:ext cx="3881518" cy="23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Visualize KPIs, track performance gaps, and enable continuous improvement through interactive dashboards.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61957" y="9248775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09</a:t>
            </a:r>
          </a:p>
        </p:txBody>
      </p:sp>
    </p:spTree>
  </p:cSld>
  <p:clrMapOvr>
    <a:masterClrMapping/>
  </p:clrMapOvr>
  <p:transition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14077170" y="978302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1" y="5777671"/>
                </a:lnTo>
                <a:lnTo>
                  <a:pt x="25697901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60616" y="3417846"/>
            <a:ext cx="1450731" cy="1155145"/>
          </a:xfrm>
          <a:custGeom>
            <a:avLst/>
            <a:gdLst/>
            <a:ahLst/>
            <a:cxnLst/>
            <a:rect l="l" t="t" r="r" b="b"/>
            <a:pathLst>
              <a:path w="1450731" h="1155145">
                <a:moveTo>
                  <a:pt x="0" y="0"/>
                </a:moveTo>
                <a:lnTo>
                  <a:pt x="1450731" y="0"/>
                </a:lnTo>
                <a:lnTo>
                  <a:pt x="1450731" y="1155144"/>
                </a:lnTo>
                <a:lnTo>
                  <a:pt x="0" y="1155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896141" y="6468388"/>
            <a:ext cx="979681" cy="1175030"/>
          </a:xfrm>
          <a:custGeom>
            <a:avLst/>
            <a:gdLst/>
            <a:ahLst/>
            <a:cxnLst/>
            <a:rect l="l" t="t" r="r" b="b"/>
            <a:pathLst>
              <a:path w="979681" h="1175030">
                <a:moveTo>
                  <a:pt x="0" y="0"/>
                </a:moveTo>
                <a:lnTo>
                  <a:pt x="979681" y="0"/>
                </a:lnTo>
                <a:lnTo>
                  <a:pt x="979681" y="1175029"/>
                </a:lnTo>
                <a:lnTo>
                  <a:pt x="0" y="1175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609128" y="3417846"/>
            <a:ext cx="1364463" cy="1120565"/>
          </a:xfrm>
          <a:custGeom>
            <a:avLst/>
            <a:gdLst/>
            <a:ahLst/>
            <a:cxnLst/>
            <a:rect l="l" t="t" r="r" b="b"/>
            <a:pathLst>
              <a:path w="1364463" h="1120565">
                <a:moveTo>
                  <a:pt x="0" y="0"/>
                </a:moveTo>
                <a:lnTo>
                  <a:pt x="1364463" y="0"/>
                </a:lnTo>
                <a:lnTo>
                  <a:pt x="1364463" y="1120565"/>
                </a:lnTo>
                <a:lnTo>
                  <a:pt x="0" y="11205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466256" y="6468388"/>
            <a:ext cx="1650207" cy="1155145"/>
          </a:xfrm>
          <a:custGeom>
            <a:avLst/>
            <a:gdLst/>
            <a:ahLst/>
            <a:cxnLst/>
            <a:rect l="l" t="t" r="r" b="b"/>
            <a:pathLst>
              <a:path w="1650207" h="1155145">
                <a:moveTo>
                  <a:pt x="0" y="0"/>
                </a:moveTo>
                <a:lnTo>
                  <a:pt x="1650207" y="0"/>
                </a:lnTo>
                <a:lnTo>
                  <a:pt x="1650207" y="1155144"/>
                </a:lnTo>
                <a:lnTo>
                  <a:pt x="0" y="1155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60616" y="338137"/>
            <a:ext cx="1309797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Tools &amp; Technologies.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8781" y="1553429"/>
            <a:ext cx="11401430" cy="108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Our technology stack combines AI, cloud-based analytics, and user-friendly interfaces for robust performance and scalability.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9003" y="3342480"/>
            <a:ext cx="1827843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Gemini API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20211" y="3342480"/>
            <a:ext cx="2977678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Power BI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20211" y="6267606"/>
            <a:ext cx="1841272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39003" y="6267606"/>
            <a:ext cx="387197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Microsoft Fabric (Copilot):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9003" y="4034946"/>
            <a:ext cx="4024341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Powers the Web App. Chatbot, enabling expiry alerts, manager queries, and dynamic promotion suggestions.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20211" y="4034946"/>
            <a:ext cx="4139089" cy="139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Builds and publishes interactive dashboards with real-time waste KPIs and CO₂ emissions tracking.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9003" y="6955946"/>
            <a:ext cx="4024341" cy="139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Integrates AI- driven Insights and allows natural language querying for business users.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20211" y="6955946"/>
            <a:ext cx="4139089" cy="139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Implements core logic for the web application and CO₂ emissions calculations.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61957" y="9248775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10</a:t>
            </a:r>
          </a:p>
        </p:txBody>
      </p:sp>
    </p:spTree>
  </p:cSld>
  <p:clrMapOvr>
    <a:masterClrMapping/>
  </p:clrMapOvr>
  <p:transition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14081469" y="1359302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6061957" y="9229725"/>
            <a:ext cx="1645496" cy="42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87257" y="762000"/>
            <a:ext cx="14283436" cy="8374144"/>
            <a:chOff x="0" y="0"/>
            <a:chExt cx="19044582" cy="11165525"/>
          </a:xfrm>
        </p:grpSpPr>
        <p:sp>
          <p:nvSpPr>
            <p:cNvPr id="5" name="TextBox 5"/>
            <p:cNvSpPr txBox="1"/>
            <p:nvPr/>
          </p:nvSpPr>
          <p:spPr>
            <a:xfrm>
              <a:off x="3127432" y="3881527"/>
              <a:ext cx="4890530" cy="126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ESG Reporting Compliance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613577" y="3881527"/>
              <a:ext cx="3243267" cy="126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Sustainability Impact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271337" y="3841771"/>
              <a:ext cx="2328823" cy="2325912"/>
            </a:xfrm>
            <a:custGeom>
              <a:avLst/>
              <a:gdLst/>
              <a:ahLst/>
              <a:cxnLst/>
              <a:rect l="l" t="t" r="r" b="b"/>
              <a:pathLst>
                <a:path w="2328823" h="2325912">
                  <a:moveTo>
                    <a:pt x="0" y="0"/>
                  </a:moveTo>
                  <a:lnTo>
                    <a:pt x="2328823" y="0"/>
                  </a:lnTo>
                  <a:lnTo>
                    <a:pt x="2328823" y="2325913"/>
                  </a:lnTo>
                  <a:lnTo>
                    <a:pt x="0" y="2325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7946482"/>
              <a:ext cx="2871497" cy="2325912"/>
            </a:xfrm>
            <a:custGeom>
              <a:avLst/>
              <a:gdLst/>
              <a:ahLst/>
              <a:cxnLst/>
              <a:rect l="l" t="t" r="r" b="b"/>
              <a:pathLst>
                <a:path w="2871497" h="2325912">
                  <a:moveTo>
                    <a:pt x="0" y="0"/>
                  </a:moveTo>
                  <a:lnTo>
                    <a:pt x="2871497" y="0"/>
                  </a:lnTo>
                  <a:lnTo>
                    <a:pt x="2871497" y="2325912"/>
                  </a:lnTo>
                  <a:lnTo>
                    <a:pt x="0" y="232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401437" y="3841771"/>
              <a:ext cx="2014821" cy="2325912"/>
            </a:xfrm>
            <a:custGeom>
              <a:avLst/>
              <a:gdLst/>
              <a:ahLst/>
              <a:cxnLst/>
              <a:rect l="l" t="t" r="r" b="b"/>
              <a:pathLst>
                <a:path w="2014821" h="2325912">
                  <a:moveTo>
                    <a:pt x="0" y="0"/>
                  </a:moveTo>
                  <a:lnTo>
                    <a:pt x="2014822" y="0"/>
                  </a:lnTo>
                  <a:lnTo>
                    <a:pt x="2014822" y="2325913"/>
                  </a:lnTo>
                  <a:lnTo>
                    <a:pt x="0" y="2325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0793631" y="7946482"/>
              <a:ext cx="3230434" cy="2325912"/>
            </a:xfrm>
            <a:custGeom>
              <a:avLst/>
              <a:gdLst/>
              <a:ahLst/>
              <a:cxnLst/>
              <a:rect l="l" t="t" r="r" b="b"/>
              <a:pathLst>
                <a:path w="3230434" h="2325912">
                  <a:moveTo>
                    <a:pt x="0" y="0"/>
                  </a:moveTo>
                  <a:lnTo>
                    <a:pt x="3230434" y="0"/>
                  </a:lnTo>
                  <a:lnTo>
                    <a:pt x="3230434" y="2325912"/>
                  </a:lnTo>
                  <a:lnTo>
                    <a:pt x="0" y="232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2079" y="-161925"/>
              <a:ext cx="14932716" cy="308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39"/>
                </a:lnSpc>
              </a:pPr>
              <a:r>
                <a:rPr lang="en-US" sz="7199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Value Proposition &amp; Business Benefits.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127432" y="7851232"/>
              <a:ext cx="2833130" cy="126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Operational Efficiency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613577" y="7851232"/>
              <a:ext cx="3243267" cy="126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Competitive Advantage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127432" y="5321228"/>
              <a:ext cx="4431005" cy="160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Simplifies carbon and waste reporting for EU and local mandates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127432" y="9558340"/>
              <a:ext cx="5675605" cy="160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Store teams receive actionable, data-driven recommendations in real time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613577" y="5321228"/>
              <a:ext cx="4431005" cy="160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Enables measurable CO₂ reductions and waste diversion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613577" y="9558340"/>
              <a:ext cx="4431005" cy="1086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Supports brand reputation as a sustainability leader</a:t>
              </a:r>
            </a:p>
          </p:txBody>
        </p:sp>
      </p:grpSp>
    </p:spTree>
  </p:cSld>
  <p:clrMapOvr>
    <a:masterClrMapping/>
  </p:clrMapOvr>
  <p:transition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0616" y="885825"/>
            <a:ext cx="1309797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Key Challenges.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61957" y="9248775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12</a:t>
            </a:r>
          </a:p>
        </p:txBody>
      </p:sp>
      <p:sp>
        <p:nvSpPr>
          <p:cNvPr id="4" name="Freeform 4"/>
          <p:cNvSpPr/>
          <p:nvPr/>
        </p:nvSpPr>
        <p:spPr>
          <a:xfrm rot="-5400000" flipV="1">
            <a:off x="-14077170" y="978302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1" y="5777671"/>
                </a:lnTo>
                <a:lnTo>
                  <a:pt x="25697901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000148" y="2859334"/>
            <a:ext cx="1679353" cy="2057400"/>
          </a:xfrm>
          <a:custGeom>
            <a:avLst/>
            <a:gdLst/>
            <a:ahLst/>
            <a:cxnLst/>
            <a:rect l="l" t="t" r="r" b="b"/>
            <a:pathLst>
              <a:path w="1679353" h="2057400">
                <a:moveTo>
                  <a:pt x="0" y="0"/>
                </a:moveTo>
                <a:lnTo>
                  <a:pt x="1679352" y="0"/>
                </a:lnTo>
                <a:lnTo>
                  <a:pt x="16793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155087" y="6506999"/>
            <a:ext cx="3369474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Results modeled on simulated data due to limited access to real retailer records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4853" y="5446090"/>
            <a:ext cx="3029942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Synthetic Data Basis</a:t>
            </a:r>
          </a:p>
        </p:txBody>
      </p:sp>
      <p:sp>
        <p:nvSpPr>
          <p:cNvPr id="8" name="Freeform 8"/>
          <p:cNvSpPr/>
          <p:nvPr/>
        </p:nvSpPr>
        <p:spPr>
          <a:xfrm>
            <a:off x="6252495" y="2859334"/>
            <a:ext cx="2239851" cy="2052263"/>
          </a:xfrm>
          <a:custGeom>
            <a:avLst/>
            <a:gdLst/>
            <a:ahLst/>
            <a:cxnLst/>
            <a:rect l="l" t="t" r="r" b="b"/>
            <a:pathLst>
              <a:path w="2239851" h="2052263">
                <a:moveTo>
                  <a:pt x="0" y="0"/>
                </a:moveTo>
                <a:lnTo>
                  <a:pt x="2239850" y="0"/>
                </a:lnTo>
                <a:lnTo>
                  <a:pt x="2239850" y="2052263"/>
                </a:lnTo>
                <a:lnTo>
                  <a:pt x="0" y="2052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808021" y="6506999"/>
            <a:ext cx="3128797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Initial cost of tags and scanners needs to be calculated</a:t>
            </a:r>
          </a:p>
          <a:p>
            <a:pPr algn="ctr">
              <a:lnSpc>
                <a:spcPts val="3119"/>
              </a:lnSpc>
            </a:pPr>
            <a:endParaRPr lang="en-US" sz="23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472046" y="5446090"/>
            <a:ext cx="3800747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Cost of RFID Infrastructure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195728" y="2859334"/>
            <a:ext cx="1800861" cy="2052263"/>
          </a:xfrm>
          <a:custGeom>
            <a:avLst/>
            <a:gdLst/>
            <a:ahLst/>
            <a:cxnLst/>
            <a:rect l="l" t="t" r="r" b="b"/>
            <a:pathLst>
              <a:path w="1800861" h="2052263">
                <a:moveTo>
                  <a:pt x="0" y="0"/>
                </a:moveTo>
                <a:lnTo>
                  <a:pt x="1800861" y="0"/>
                </a:lnTo>
                <a:lnTo>
                  <a:pt x="1800861" y="2052263"/>
                </a:lnTo>
                <a:lnTo>
                  <a:pt x="0" y="20522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9588852" y="6506999"/>
            <a:ext cx="3014613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Real world integration and appropriate staff training for GenAI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84304" y="5446090"/>
            <a:ext cx="2423711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User Adoption and Integration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023028" y="2859334"/>
            <a:ext cx="2165356" cy="2170783"/>
          </a:xfrm>
          <a:custGeom>
            <a:avLst/>
            <a:gdLst/>
            <a:ahLst/>
            <a:cxnLst/>
            <a:rect l="l" t="t" r="r" b="b"/>
            <a:pathLst>
              <a:path w="2165356" h="2170783">
                <a:moveTo>
                  <a:pt x="0" y="0"/>
                </a:moveTo>
                <a:lnTo>
                  <a:pt x="2165356" y="0"/>
                </a:lnTo>
                <a:lnTo>
                  <a:pt x="2165356" y="2170783"/>
                </a:lnTo>
                <a:lnTo>
                  <a:pt x="0" y="2170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3760501" y="5446090"/>
            <a:ext cx="2690411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Scope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41401" y="6506999"/>
            <a:ext cx="3528611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Current focus on food waste; broader waste streams (packaging, etc.) are out of scope</a:t>
            </a:r>
          </a:p>
        </p:txBody>
      </p:sp>
    </p:spTree>
  </p:cSld>
  <p:clrMapOvr>
    <a:masterClrMapping/>
  </p:clrMapOvr>
  <p:transition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13792503" y="978302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123055" y="3467100"/>
            <a:ext cx="1692212" cy="2057400"/>
          </a:xfrm>
          <a:custGeom>
            <a:avLst/>
            <a:gdLst/>
            <a:ahLst/>
            <a:cxnLst/>
            <a:rect l="l" t="t" r="r" b="b"/>
            <a:pathLst>
              <a:path w="1692212" h="2057400">
                <a:moveTo>
                  <a:pt x="0" y="0"/>
                </a:moveTo>
                <a:lnTo>
                  <a:pt x="1692212" y="0"/>
                </a:lnTo>
                <a:lnTo>
                  <a:pt x="169221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166793" y="34671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199957" y="3467100"/>
            <a:ext cx="3117273" cy="2057400"/>
          </a:xfrm>
          <a:custGeom>
            <a:avLst/>
            <a:gdLst/>
            <a:ahLst/>
            <a:cxnLst/>
            <a:rect l="l" t="t" r="r" b="b"/>
            <a:pathLst>
              <a:path w="3117273" h="2057400">
                <a:moveTo>
                  <a:pt x="0" y="0"/>
                </a:moveTo>
                <a:lnTo>
                  <a:pt x="3117273" y="0"/>
                </a:lnTo>
                <a:lnTo>
                  <a:pt x="311727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60616" y="885825"/>
            <a:ext cx="1309797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Key Takeaways.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5757" y="6338499"/>
            <a:ext cx="4066807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GenAI empowers retail teams with real-time, actionable insights to cut waste and emissions.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88422" y="6338499"/>
            <a:ext cx="4740344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Scaling this approach unlocks ESG, operational, and reputational value for retailers.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61957" y="9248775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68877" y="6338499"/>
            <a:ext cx="385323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solution directly supports Ireland’s journey to EU 2025 waste &amp; carbon targets.</a:t>
            </a:r>
          </a:p>
        </p:txBody>
      </p:sp>
    </p:spTree>
  </p:cSld>
  <p:clrMapOvr>
    <a:masterClrMapping/>
  </p:clrMapOvr>
  <p:transition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14081469" y="1359302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373788" y="7579752"/>
            <a:ext cx="3422162" cy="2407957"/>
          </a:xfrm>
          <a:custGeom>
            <a:avLst/>
            <a:gdLst/>
            <a:ahLst/>
            <a:cxnLst/>
            <a:rect l="l" t="t" r="r" b="b"/>
            <a:pathLst>
              <a:path w="3422162" h="2407957">
                <a:moveTo>
                  <a:pt x="3422161" y="0"/>
                </a:moveTo>
                <a:lnTo>
                  <a:pt x="0" y="0"/>
                </a:lnTo>
                <a:lnTo>
                  <a:pt x="0" y="2407958"/>
                </a:lnTo>
                <a:lnTo>
                  <a:pt x="3422161" y="2407958"/>
                </a:lnTo>
                <a:lnTo>
                  <a:pt x="34221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093111" y="1583955"/>
            <a:ext cx="2050889" cy="1684293"/>
          </a:xfrm>
          <a:custGeom>
            <a:avLst/>
            <a:gdLst/>
            <a:ahLst/>
            <a:cxnLst/>
            <a:rect l="l" t="t" r="r" b="b"/>
            <a:pathLst>
              <a:path w="2050889" h="1684293">
                <a:moveTo>
                  <a:pt x="0" y="0"/>
                </a:moveTo>
                <a:lnTo>
                  <a:pt x="2050889" y="0"/>
                </a:lnTo>
                <a:lnTo>
                  <a:pt x="2050889" y="1684293"/>
                </a:lnTo>
                <a:lnTo>
                  <a:pt x="0" y="1684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093111" y="7391690"/>
            <a:ext cx="2050889" cy="1392041"/>
          </a:xfrm>
          <a:custGeom>
            <a:avLst/>
            <a:gdLst/>
            <a:ahLst/>
            <a:cxnLst/>
            <a:rect l="l" t="t" r="r" b="b"/>
            <a:pathLst>
              <a:path w="2050889" h="1392041">
                <a:moveTo>
                  <a:pt x="0" y="0"/>
                </a:moveTo>
                <a:lnTo>
                  <a:pt x="2050889" y="0"/>
                </a:lnTo>
                <a:lnTo>
                  <a:pt x="2050889" y="1392041"/>
                </a:lnTo>
                <a:lnTo>
                  <a:pt x="0" y="1392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56317" y="600075"/>
            <a:ext cx="4170087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7199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Demo: Dashboard &amp; GenAI Web App.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61957" y="9229725"/>
            <a:ext cx="1645496" cy="42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75639" y="1817772"/>
            <a:ext cx="1877198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  <a:spcBef>
                <a:spcPct val="0"/>
              </a:spcBef>
            </a:pPr>
            <a:r>
              <a:rPr lang="en-US" sz="3199" b="1" u="sng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10" tooltip="https://app.fabric.microsoft.com/view?r=eyJrIjoiNTRjMTczMGItNmI4My00NWE4LWI1M2EtYTUyY2U2YjY0YmQ2IiwidCI6IjM3ZTM3OGM4LTU0YzAtNGJhYS1hZmIyLWEwZjFiODMyYTE5OSIsImMiOjh9"/>
              </a:rPr>
              <a:t>Microsoft Power BI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75639" y="7479380"/>
            <a:ext cx="1877198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9"/>
              </a:lnSpc>
              <a:spcBef>
                <a:spcPct val="0"/>
              </a:spcBef>
            </a:pPr>
            <a:r>
              <a:rPr lang="en-US" sz="3199" b="1" u="sng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11" tooltip="https://green-inventory-app.onrender.com"/>
              </a:rPr>
              <a:t>Gen AI Web App</a:t>
            </a:r>
          </a:p>
        </p:txBody>
      </p:sp>
    </p:spTree>
  </p:cSld>
  <p:clrMapOvr>
    <a:masterClrMapping/>
  </p:clrMapOvr>
  <p:transition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13264801" y="1359302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870000" y="0"/>
            <a:ext cx="7418000" cy="10287000"/>
            <a:chOff x="0" y="0"/>
            <a:chExt cx="9890667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65999"/>
            </a:blip>
            <a:srcRect l="13944" r="13944"/>
            <a:stretch>
              <a:fillRect/>
            </a:stretch>
          </p:blipFill>
          <p:spPr>
            <a:xfrm>
              <a:off x="0" y="0"/>
              <a:ext cx="9890667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3240548" y="4242435"/>
            <a:ext cx="4794964" cy="144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Thank You.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61957" y="9229725"/>
            <a:ext cx="1645496" cy="42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15</a:t>
            </a:r>
          </a:p>
        </p:txBody>
      </p:sp>
    </p:spTree>
  </p:cSld>
  <p:clrMapOvr>
    <a:masterClrMapping/>
  </p:clrMapOvr>
  <p:transition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13788676" y="1359302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884017" y="0"/>
            <a:ext cx="14519965" cy="10065961"/>
            <a:chOff x="0" y="0"/>
            <a:chExt cx="19359953" cy="13421282"/>
          </a:xfrm>
        </p:grpSpPr>
        <p:sp>
          <p:nvSpPr>
            <p:cNvPr id="4" name="TextBox 4"/>
            <p:cNvSpPr txBox="1"/>
            <p:nvPr/>
          </p:nvSpPr>
          <p:spPr>
            <a:xfrm>
              <a:off x="2225553" y="1615481"/>
              <a:ext cx="15606794" cy="1226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2"/>
                </a:lnSpc>
              </a:pPr>
              <a:r>
                <a:rPr lang="en-US" sz="329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Leveraging Generative AI for Carbon Footprint Tracking and Food Waste Reduction in Retail 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5230617" cy="2092247"/>
            </a:xfrm>
            <a:custGeom>
              <a:avLst/>
              <a:gdLst/>
              <a:ahLst/>
              <a:cxnLst/>
              <a:rect l="l" t="t" r="r" b="b"/>
              <a:pathLst>
                <a:path w="5230617" h="2092247">
                  <a:moveTo>
                    <a:pt x="0" y="0"/>
                  </a:moveTo>
                  <a:lnTo>
                    <a:pt x="5230617" y="0"/>
                  </a:lnTo>
                  <a:lnTo>
                    <a:pt x="5230617" y="2092247"/>
                  </a:lnTo>
                  <a:lnTo>
                    <a:pt x="0" y="2092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021576" y="621540"/>
              <a:ext cx="4060342" cy="761314"/>
            </a:xfrm>
            <a:custGeom>
              <a:avLst/>
              <a:gdLst/>
              <a:ahLst/>
              <a:cxnLst/>
              <a:rect l="l" t="t" r="r" b="b"/>
              <a:pathLst>
                <a:path w="4060342" h="761314">
                  <a:moveTo>
                    <a:pt x="0" y="0"/>
                  </a:moveTo>
                  <a:lnTo>
                    <a:pt x="4060342" y="0"/>
                  </a:lnTo>
                  <a:lnTo>
                    <a:pt x="4060342" y="761314"/>
                  </a:lnTo>
                  <a:lnTo>
                    <a:pt x="0" y="761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63401" y="8463378"/>
              <a:ext cx="6596761" cy="1138636"/>
              <a:chOff x="0" y="0"/>
              <a:chExt cx="4430135" cy="7646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30135" cy="764665"/>
              </a:xfrm>
              <a:custGeom>
                <a:avLst/>
                <a:gdLst/>
                <a:ahLst/>
                <a:cxnLst/>
                <a:rect l="l" t="t" r="r" b="b"/>
                <a:pathLst>
                  <a:path w="4430135" h="764665">
                    <a:moveTo>
                      <a:pt x="0" y="0"/>
                    </a:moveTo>
                    <a:lnTo>
                      <a:pt x="4430135" y="0"/>
                    </a:lnTo>
                    <a:lnTo>
                      <a:pt x="4430135" y="764665"/>
                    </a:lnTo>
                    <a:lnTo>
                      <a:pt x="0" y="764665"/>
                    </a:lnTo>
                    <a:close/>
                  </a:path>
                </a:pathLst>
              </a:custGeom>
              <a:solidFill>
                <a:srgbClr val="EDEDE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4430135" cy="793240"/>
              </a:xfrm>
              <a:prstGeom prst="rect">
                <a:avLst/>
              </a:prstGeom>
            </p:spPr>
            <p:txBody>
              <a:bodyPr lIns="14217" tIns="14217" rIns="14217" bIns="14217" rtlCol="0" anchor="ctr"/>
              <a:lstStyle/>
              <a:p>
                <a:pPr algn="ctr">
                  <a:lnSpc>
                    <a:spcPts val="507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-5400000">
              <a:off x="486300" y="8225821"/>
              <a:ext cx="1167951" cy="1613750"/>
            </a:xfrm>
            <a:custGeom>
              <a:avLst/>
              <a:gdLst/>
              <a:ahLst/>
              <a:cxnLst/>
              <a:rect l="l" t="t" r="r" b="b"/>
              <a:pathLst>
                <a:path w="1167951" h="1613750">
                  <a:moveTo>
                    <a:pt x="0" y="0"/>
                  </a:moveTo>
                  <a:lnTo>
                    <a:pt x="1167951" y="0"/>
                  </a:lnTo>
                  <a:lnTo>
                    <a:pt x="1167951" y="1613750"/>
                  </a:lnTo>
                  <a:lnTo>
                    <a:pt x="0" y="1613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 rot="-5400000">
              <a:off x="1732053" y="8225821"/>
              <a:ext cx="1167951" cy="1613750"/>
            </a:xfrm>
            <a:custGeom>
              <a:avLst/>
              <a:gdLst/>
              <a:ahLst/>
              <a:cxnLst/>
              <a:rect l="l" t="t" r="r" b="b"/>
              <a:pathLst>
                <a:path w="1167951" h="1613750">
                  <a:moveTo>
                    <a:pt x="0" y="0"/>
                  </a:moveTo>
                  <a:lnTo>
                    <a:pt x="1167951" y="0"/>
                  </a:lnTo>
                  <a:lnTo>
                    <a:pt x="1167951" y="1613750"/>
                  </a:lnTo>
                  <a:lnTo>
                    <a:pt x="0" y="1613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 rot="-5400000">
              <a:off x="2977806" y="8225821"/>
              <a:ext cx="1167951" cy="1613750"/>
            </a:xfrm>
            <a:custGeom>
              <a:avLst/>
              <a:gdLst/>
              <a:ahLst/>
              <a:cxnLst/>
              <a:rect l="l" t="t" r="r" b="b"/>
              <a:pathLst>
                <a:path w="1167951" h="1613750">
                  <a:moveTo>
                    <a:pt x="0" y="0"/>
                  </a:moveTo>
                  <a:lnTo>
                    <a:pt x="1167951" y="0"/>
                  </a:lnTo>
                  <a:lnTo>
                    <a:pt x="1167951" y="1613750"/>
                  </a:lnTo>
                  <a:lnTo>
                    <a:pt x="0" y="1613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 rot="-5400000">
              <a:off x="4223558" y="8225821"/>
              <a:ext cx="1167951" cy="1613750"/>
            </a:xfrm>
            <a:custGeom>
              <a:avLst/>
              <a:gdLst/>
              <a:ahLst/>
              <a:cxnLst/>
              <a:rect l="l" t="t" r="r" b="b"/>
              <a:pathLst>
                <a:path w="1167951" h="1613750">
                  <a:moveTo>
                    <a:pt x="0" y="0"/>
                  </a:moveTo>
                  <a:lnTo>
                    <a:pt x="1167952" y="0"/>
                  </a:lnTo>
                  <a:lnTo>
                    <a:pt x="1167952" y="1613750"/>
                  </a:lnTo>
                  <a:lnTo>
                    <a:pt x="0" y="1613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 rot="-5400000">
              <a:off x="5469311" y="8225821"/>
              <a:ext cx="1167951" cy="1613750"/>
            </a:xfrm>
            <a:custGeom>
              <a:avLst/>
              <a:gdLst/>
              <a:ahLst/>
              <a:cxnLst/>
              <a:rect l="l" t="t" r="r" b="b"/>
              <a:pathLst>
                <a:path w="1167951" h="1613750">
                  <a:moveTo>
                    <a:pt x="0" y="0"/>
                  </a:moveTo>
                  <a:lnTo>
                    <a:pt x="1167952" y="0"/>
                  </a:lnTo>
                  <a:lnTo>
                    <a:pt x="1167952" y="1613750"/>
                  </a:lnTo>
                  <a:lnTo>
                    <a:pt x="0" y="1613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263401" y="8463378"/>
              <a:ext cx="1210312" cy="1138636"/>
              <a:chOff x="0" y="0"/>
              <a:chExt cx="812800" cy="76466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7646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6466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64665"/>
                    </a:lnTo>
                    <a:lnTo>
                      <a:pt x="0" y="764665"/>
                    </a:lnTo>
                    <a:close/>
                  </a:path>
                </a:pathLst>
              </a:custGeom>
              <a:solidFill>
                <a:srgbClr val="19181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812800" cy="793240"/>
              </a:xfrm>
              <a:prstGeom prst="rect">
                <a:avLst/>
              </a:prstGeom>
            </p:spPr>
            <p:txBody>
              <a:bodyPr lIns="14217" tIns="14217" rIns="14217" bIns="14217" rtlCol="0" anchor="ctr"/>
              <a:lstStyle/>
              <a:p>
                <a:pPr algn="ctr">
                  <a:lnSpc>
                    <a:spcPts val="507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96136" y="8725036"/>
              <a:ext cx="677577" cy="543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0"/>
                </a:lnSpc>
                <a:spcBef>
                  <a:spcPct val="0"/>
                </a:spcBef>
              </a:pPr>
              <a:r>
                <a:rPr lang="en-US" sz="823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Input &amp; Integration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18704" y="8725036"/>
              <a:ext cx="736203" cy="543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0"/>
                </a:lnSpc>
                <a:spcBef>
                  <a:spcPct val="0"/>
                </a:spcBef>
              </a:pPr>
              <a:r>
                <a:rPr lang="en-US" sz="823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GenAI Web App Processing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264853" y="8814689"/>
              <a:ext cx="722114" cy="363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0"/>
                </a:lnSpc>
                <a:spcBef>
                  <a:spcPct val="0"/>
                </a:spcBef>
              </a:pPr>
              <a:r>
                <a:rPr lang="en-US" sz="823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Store-Level Action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536857" y="8725036"/>
              <a:ext cx="672396" cy="543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0"/>
                </a:lnSpc>
                <a:spcBef>
                  <a:spcPct val="0"/>
                </a:spcBef>
              </a:pPr>
              <a:r>
                <a:rPr lang="en-US" sz="823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CO₂ Savings Calculation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778772" y="8725036"/>
              <a:ext cx="774270" cy="543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0"/>
                </a:lnSpc>
                <a:spcBef>
                  <a:spcPct val="0"/>
                </a:spcBef>
              </a:pPr>
              <a:r>
                <a:rPr lang="en-US" sz="823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Dashboard &amp; Reporting Layer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11227" y="7380682"/>
              <a:ext cx="5136789" cy="477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41"/>
                </a:lnSpc>
              </a:pPr>
              <a:r>
                <a:rPr lang="en-US" sz="2117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End-to-End Process Flow.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37773" y="7934062"/>
              <a:ext cx="4471434" cy="201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35"/>
                </a:lnSpc>
              </a:pPr>
              <a:r>
                <a:rPr lang="en-US" sz="823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Our Solution follows a clear, step-by-step process to drive measurable results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92088" y="9805087"/>
              <a:ext cx="1042215" cy="898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8"/>
                </a:lnSpc>
              </a:pPr>
              <a:r>
                <a:rPr lang="en-US" sz="705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Collect and standardize data from retail waste, inventory, and sales sources.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46452" y="9805087"/>
              <a:ext cx="1251405" cy="898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8"/>
                </a:lnSpc>
              </a:pPr>
              <a:r>
                <a:rPr lang="en-US" sz="705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Apply generative AI algorithms to analyze waste streams, identify trends, and generate actionable insights.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910006" y="9805087"/>
              <a:ext cx="1143075" cy="898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8"/>
                </a:lnSpc>
              </a:pPr>
              <a:r>
                <a:rPr lang="en-US" sz="705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Deliver real-time alerts and recommendations directly to store managers for immediate response.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165230" y="9805087"/>
              <a:ext cx="1187901" cy="719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8"/>
                </a:lnSpc>
              </a:pPr>
              <a:r>
                <a:rPr lang="en-US" sz="705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Quantify emissions reductions and track progress toward sustainability goals.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465280" y="9805087"/>
              <a:ext cx="1522261" cy="898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58"/>
                </a:lnSpc>
              </a:pPr>
              <a:r>
                <a:rPr lang="en-US" sz="705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Visualize KPIs, track performance gaps, and enable continuous improvement through interactive dashboards.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263401" y="4504379"/>
              <a:ext cx="814003" cy="865961"/>
            </a:xfrm>
            <a:custGeom>
              <a:avLst/>
              <a:gdLst/>
              <a:ahLst/>
              <a:cxnLst/>
              <a:rect l="l" t="t" r="r" b="b"/>
              <a:pathLst>
                <a:path w="814003" h="865961">
                  <a:moveTo>
                    <a:pt x="0" y="0"/>
                  </a:moveTo>
                  <a:lnTo>
                    <a:pt x="814003" y="0"/>
                  </a:lnTo>
                  <a:lnTo>
                    <a:pt x="814003" y="865961"/>
                  </a:lnTo>
                  <a:lnTo>
                    <a:pt x="0" y="865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894029" y="4504379"/>
              <a:ext cx="661107" cy="865961"/>
            </a:xfrm>
            <a:custGeom>
              <a:avLst/>
              <a:gdLst/>
              <a:ahLst/>
              <a:cxnLst/>
              <a:rect l="l" t="t" r="r" b="b"/>
              <a:pathLst>
                <a:path w="661107" h="865961">
                  <a:moveTo>
                    <a:pt x="0" y="0"/>
                  </a:moveTo>
                  <a:lnTo>
                    <a:pt x="661108" y="0"/>
                  </a:lnTo>
                  <a:lnTo>
                    <a:pt x="661108" y="865961"/>
                  </a:lnTo>
                  <a:lnTo>
                    <a:pt x="0" y="865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4768" r="-476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98226" y="4738211"/>
              <a:ext cx="381065" cy="337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8"/>
                </a:lnSpc>
                <a:spcBef>
                  <a:spcPct val="0"/>
                </a:spcBef>
              </a:pPr>
              <a:r>
                <a:rPr lang="en-US" sz="737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Food Waste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373320" y="4504379"/>
              <a:ext cx="1092695" cy="865961"/>
            </a:xfrm>
            <a:custGeom>
              <a:avLst/>
              <a:gdLst/>
              <a:ahLst/>
              <a:cxnLst/>
              <a:rect l="l" t="t" r="r" b="b"/>
              <a:pathLst>
                <a:path w="1092695" h="865961">
                  <a:moveTo>
                    <a:pt x="0" y="0"/>
                  </a:moveTo>
                  <a:lnTo>
                    <a:pt x="1092695" y="0"/>
                  </a:lnTo>
                  <a:lnTo>
                    <a:pt x="1092695" y="865961"/>
                  </a:lnTo>
                  <a:lnTo>
                    <a:pt x="0" y="865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4288576" y="4504379"/>
              <a:ext cx="354877" cy="427563"/>
            </a:xfrm>
            <a:custGeom>
              <a:avLst/>
              <a:gdLst/>
              <a:ahLst/>
              <a:cxnLst/>
              <a:rect l="l" t="t" r="r" b="b"/>
              <a:pathLst>
                <a:path w="354877" h="427563">
                  <a:moveTo>
                    <a:pt x="0" y="0"/>
                  </a:moveTo>
                  <a:lnTo>
                    <a:pt x="354878" y="0"/>
                  </a:lnTo>
                  <a:lnTo>
                    <a:pt x="354878" y="427563"/>
                  </a:lnTo>
                  <a:lnTo>
                    <a:pt x="0" y="427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AutoShape 35"/>
            <p:cNvSpPr/>
            <p:nvPr/>
          </p:nvSpPr>
          <p:spPr>
            <a:xfrm>
              <a:off x="1077404" y="4937359"/>
              <a:ext cx="947187" cy="0"/>
            </a:xfrm>
            <a:prstGeom prst="line">
              <a:avLst/>
            </a:prstGeom>
            <a:ln w="1853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AutoShape 36"/>
            <p:cNvSpPr/>
            <p:nvPr/>
          </p:nvSpPr>
          <p:spPr>
            <a:xfrm>
              <a:off x="2555137" y="4937359"/>
              <a:ext cx="818183" cy="0"/>
            </a:xfrm>
            <a:prstGeom prst="line">
              <a:avLst/>
            </a:prstGeom>
            <a:ln w="1853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38393" y="5491951"/>
              <a:ext cx="664018" cy="402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51"/>
                </a:lnSpc>
                <a:spcBef>
                  <a:spcPct val="0"/>
                </a:spcBef>
              </a:pPr>
              <a:r>
                <a:rPr lang="en-US" sz="95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Retail Store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18457" y="5491951"/>
              <a:ext cx="540604" cy="402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51"/>
                </a:lnSpc>
                <a:spcBef>
                  <a:spcPct val="0"/>
                </a:spcBef>
              </a:pPr>
              <a:r>
                <a:rPr lang="en-US" sz="95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Food Waste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3573086" y="5491951"/>
              <a:ext cx="994773" cy="402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51"/>
                </a:lnSpc>
                <a:spcBef>
                  <a:spcPct val="0"/>
                </a:spcBef>
              </a:pPr>
              <a:r>
                <a:rPr lang="en-US" sz="95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Unknown CO₂ Impact</a:t>
              </a:r>
            </a:p>
          </p:txBody>
        </p:sp>
        <p:sp>
          <p:nvSpPr>
            <p:cNvPr id="40" name="Freeform 40"/>
            <p:cNvSpPr/>
            <p:nvPr/>
          </p:nvSpPr>
          <p:spPr>
            <a:xfrm>
              <a:off x="5408523" y="3910392"/>
              <a:ext cx="568135" cy="507060"/>
            </a:xfrm>
            <a:custGeom>
              <a:avLst/>
              <a:gdLst/>
              <a:ahLst/>
              <a:cxnLst/>
              <a:rect l="l" t="t" r="r" b="b"/>
              <a:pathLst>
                <a:path w="568135" h="507060">
                  <a:moveTo>
                    <a:pt x="0" y="0"/>
                  </a:moveTo>
                  <a:lnTo>
                    <a:pt x="568135" y="0"/>
                  </a:lnTo>
                  <a:lnTo>
                    <a:pt x="568135" y="507060"/>
                  </a:lnTo>
                  <a:lnTo>
                    <a:pt x="0" y="50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5439061" y="4792934"/>
              <a:ext cx="507060" cy="507060"/>
            </a:xfrm>
            <a:custGeom>
              <a:avLst/>
              <a:gdLst/>
              <a:ahLst/>
              <a:cxnLst/>
              <a:rect l="l" t="t" r="r" b="b"/>
              <a:pathLst>
                <a:path w="507060" h="507060">
                  <a:moveTo>
                    <a:pt x="0" y="0"/>
                  </a:moveTo>
                  <a:lnTo>
                    <a:pt x="507060" y="0"/>
                  </a:lnTo>
                  <a:lnTo>
                    <a:pt x="507060" y="507060"/>
                  </a:lnTo>
                  <a:lnTo>
                    <a:pt x="0" y="50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5439061" y="5713106"/>
              <a:ext cx="507060" cy="507060"/>
            </a:xfrm>
            <a:custGeom>
              <a:avLst/>
              <a:gdLst/>
              <a:ahLst/>
              <a:cxnLst/>
              <a:rect l="l" t="t" r="r" b="b"/>
              <a:pathLst>
                <a:path w="507060" h="507060">
                  <a:moveTo>
                    <a:pt x="0" y="0"/>
                  </a:moveTo>
                  <a:lnTo>
                    <a:pt x="507060" y="0"/>
                  </a:lnTo>
                  <a:lnTo>
                    <a:pt x="507060" y="507060"/>
                  </a:lnTo>
                  <a:lnTo>
                    <a:pt x="0" y="50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63401" y="2794426"/>
              <a:ext cx="5934771" cy="54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60"/>
                </a:lnSpc>
              </a:pPr>
              <a:r>
                <a:rPr lang="en-US" sz="2467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 Statement.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63401" y="3635351"/>
              <a:ext cx="4380053" cy="515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59"/>
                </a:lnSpc>
              </a:pPr>
              <a:r>
                <a:rPr lang="en-US" sz="95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Regulatory pressure from EU 2025 targets and increasing demand for sustainability transparency require actionable, automated, and trackable reporting mechanisms.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067099" y="3855483"/>
              <a:ext cx="725927" cy="59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51"/>
                </a:lnSpc>
                <a:spcBef>
                  <a:spcPct val="0"/>
                </a:spcBef>
              </a:pPr>
              <a:r>
                <a:rPr lang="en-US" sz="95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16% Landfill Usage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067099" y="4865256"/>
              <a:ext cx="627550" cy="402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51"/>
                </a:lnSpc>
                <a:spcBef>
                  <a:spcPct val="0"/>
                </a:spcBef>
              </a:pPr>
              <a:r>
                <a:rPr lang="en-US" sz="95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2025 Deadline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067099" y="5694056"/>
              <a:ext cx="920441" cy="59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51"/>
                </a:lnSpc>
                <a:spcBef>
                  <a:spcPct val="0"/>
                </a:spcBef>
              </a:pPr>
              <a:r>
                <a:rPr lang="en-US" sz="95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Regulation vs. Retail Insight Gap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005566" y="6703729"/>
              <a:ext cx="920441" cy="210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51"/>
                </a:lnSpc>
                <a:spcBef>
                  <a:spcPct val="0"/>
                </a:spcBef>
              </a:pPr>
              <a:r>
                <a:rPr lang="en-US" sz="95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Source: EPA</a:t>
              </a:r>
            </a:p>
          </p:txBody>
        </p:sp>
        <p:sp>
          <p:nvSpPr>
            <p:cNvPr id="49" name="Freeform 49"/>
            <p:cNvSpPr/>
            <p:nvPr/>
          </p:nvSpPr>
          <p:spPr>
            <a:xfrm>
              <a:off x="13305372" y="3273310"/>
              <a:ext cx="6054581" cy="3224065"/>
            </a:xfrm>
            <a:custGeom>
              <a:avLst/>
              <a:gdLst/>
              <a:ahLst/>
              <a:cxnLst/>
              <a:rect l="l" t="t" r="r" b="b"/>
              <a:pathLst>
                <a:path w="6054581" h="3224065">
                  <a:moveTo>
                    <a:pt x="0" y="0"/>
                  </a:moveTo>
                  <a:lnTo>
                    <a:pt x="6054581" y="0"/>
                  </a:lnTo>
                  <a:lnTo>
                    <a:pt x="6054581" y="3224065"/>
                  </a:lnTo>
                  <a:lnTo>
                    <a:pt x="0" y="3224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3540436" y="2832526"/>
              <a:ext cx="2157747" cy="467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256"/>
                </a:lnSpc>
                <a:spcBef>
                  <a:spcPct val="0"/>
                </a:spcBef>
              </a:pPr>
              <a:r>
                <a:rPr lang="en-US" sz="2256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Gap Analysis.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4424461" y="8446235"/>
              <a:ext cx="1516426" cy="391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28"/>
                </a:lnSpc>
                <a:spcBef>
                  <a:spcPct val="0"/>
                </a:spcBef>
              </a:pPr>
              <a:r>
                <a:rPr lang="en-US" sz="868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ESG Reporting Compliance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7986014" y="8446235"/>
              <a:ext cx="1005653" cy="391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28"/>
                </a:lnSpc>
                <a:spcBef>
                  <a:spcPct val="0"/>
                </a:spcBef>
              </a:pPr>
              <a:r>
                <a:rPr lang="en-US" sz="868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Sustainability Impact</a:t>
              </a:r>
            </a:p>
          </p:txBody>
        </p:sp>
        <p:sp>
          <p:nvSpPr>
            <p:cNvPr id="53" name="Freeform 53"/>
            <p:cNvSpPr/>
            <p:nvPr/>
          </p:nvSpPr>
          <p:spPr>
            <a:xfrm>
              <a:off x="13538860" y="8432948"/>
              <a:ext cx="722107" cy="721205"/>
            </a:xfrm>
            <a:custGeom>
              <a:avLst/>
              <a:gdLst/>
              <a:ahLst/>
              <a:cxnLst/>
              <a:rect l="l" t="t" r="r" b="b"/>
              <a:pathLst>
                <a:path w="722107" h="721205">
                  <a:moveTo>
                    <a:pt x="0" y="0"/>
                  </a:moveTo>
                  <a:lnTo>
                    <a:pt x="722107" y="0"/>
                  </a:lnTo>
                  <a:lnTo>
                    <a:pt x="722107" y="721205"/>
                  </a:lnTo>
                  <a:lnTo>
                    <a:pt x="0" y="721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3454726" y="9705712"/>
              <a:ext cx="890376" cy="721205"/>
            </a:xfrm>
            <a:custGeom>
              <a:avLst/>
              <a:gdLst/>
              <a:ahLst/>
              <a:cxnLst/>
              <a:rect l="l" t="t" r="r" b="b"/>
              <a:pathLst>
                <a:path w="890376" h="721205">
                  <a:moveTo>
                    <a:pt x="0" y="0"/>
                  </a:moveTo>
                  <a:lnTo>
                    <a:pt x="890376" y="0"/>
                  </a:lnTo>
                  <a:lnTo>
                    <a:pt x="890376" y="721205"/>
                  </a:lnTo>
                  <a:lnTo>
                    <a:pt x="0" y="721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16990014" y="8432948"/>
              <a:ext cx="624744" cy="721205"/>
            </a:xfrm>
            <a:custGeom>
              <a:avLst/>
              <a:gdLst/>
              <a:ahLst/>
              <a:cxnLst/>
              <a:rect l="l" t="t" r="r" b="b"/>
              <a:pathLst>
                <a:path w="624744" h="721205">
                  <a:moveTo>
                    <a:pt x="0" y="0"/>
                  </a:moveTo>
                  <a:lnTo>
                    <a:pt x="624743" y="0"/>
                  </a:lnTo>
                  <a:lnTo>
                    <a:pt x="624743" y="721205"/>
                  </a:lnTo>
                  <a:lnTo>
                    <a:pt x="0" y="721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16801549" y="9705712"/>
              <a:ext cx="1001673" cy="721205"/>
            </a:xfrm>
            <a:custGeom>
              <a:avLst/>
              <a:gdLst/>
              <a:ahLst/>
              <a:cxnLst/>
              <a:rect l="l" t="t" r="r" b="b"/>
              <a:pathLst>
                <a:path w="1001673" h="721205">
                  <a:moveTo>
                    <a:pt x="0" y="0"/>
                  </a:moveTo>
                  <a:lnTo>
                    <a:pt x="1001673" y="0"/>
                  </a:lnTo>
                  <a:lnTo>
                    <a:pt x="1001673" y="721205"/>
                  </a:lnTo>
                  <a:lnTo>
                    <a:pt x="0" y="721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3483277" y="7194090"/>
              <a:ext cx="4630246" cy="953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79"/>
                </a:lnSpc>
              </a:pPr>
              <a:r>
                <a:rPr lang="en-US" sz="2232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Value Proposition &amp; Business Benefits.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4424461" y="9677137"/>
              <a:ext cx="878480" cy="391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28"/>
                </a:lnSpc>
                <a:spcBef>
                  <a:spcPct val="0"/>
                </a:spcBef>
              </a:pPr>
              <a:r>
                <a:rPr lang="en-US" sz="868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Operational Efficiency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7986014" y="9677137"/>
              <a:ext cx="1005653" cy="391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28"/>
                </a:lnSpc>
                <a:spcBef>
                  <a:spcPct val="0"/>
                </a:spcBef>
              </a:pPr>
              <a:r>
                <a:rPr lang="en-US" sz="868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Competitive Advantage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4424461" y="8889695"/>
              <a:ext cx="1373939" cy="500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67"/>
                </a:lnSpc>
              </a:pPr>
              <a:r>
                <a:rPr lang="en-US" sz="744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Simplifies carbon and waste reporting for EU and local mandates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4424461" y="10203513"/>
              <a:ext cx="1759857" cy="500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67"/>
                </a:lnSpc>
              </a:pPr>
              <a:r>
                <a:rPr lang="en-US" sz="744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Store teams receive actionable, data-driven recommendations in real time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7986014" y="8889695"/>
              <a:ext cx="1373939" cy="500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67"/>
                </a:lnSpc>
              </a:pPr>
              <a:r>
                <a:rPr lang="en-US" sz="744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Enables measurable CO₂ reductions and waste diversion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7986014" y="10203513"/>
              <a:ext cx="1373939" cy="338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67"/>
                </a:lnSpc>
              </a:pPr>
              <a:r>
                <a:rPr lang="en-US" sz="744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Supports brand reputation as a sustainability leader</a:t>
              </a:r>
            </a:p>
          </p:txBody>
        </p:sp>
        <p:sp>
          <p:nvSpPr>
            <p:cNvPr id="64" name="Freeform 64"/>
            <p:cNvSpPr/>
            <p:nvPr/>
          </p:nvSpPr>
          <p:spPr>
            <a:xfrm>
              <a:off x="7188685" y="2955230"/>
              <a:ext cx="5680529" cy="5531415"/>
            </a:xfrm>
            <a:custGeom>
              <a:avLst/>
              <a:gdLst/>
              <a:ahLst/>
              <a:cxnLst/>
              <a:rect l="l" t="t" r="r" b="b"/>
              <a:pathLst>
                <a:path w="5680529" h="5531415">
                  <a:moveTo>
                    <a:pt x="0" y="0"/>
                  </a:moveTo>
                  <a:lnTo>
                    <a:pt x="5680530" y="0"/>
                  </a:lnTo>
                  <a:lnTo>
                    <a:pt x="5680530" y="5531415"/>
                  </a:lnTo>
                  <a:lnTo>
                    <a:pt x="0" y="553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alphaModFix amt="10999"/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15860035" y="11435338"/>
              <a:ext cx="2653414" cy="544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652"/>
                </a:lnSpc>
                <a:spcBef>
                  <a:spcPct val="0"/>
                </a:spcBef>
              </a:pPr>
              <a:r>
                <a:rPr lang="en-US" sz="2652" u="none" strike="noStrike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Presented By: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5177208" y="11913201"/>
              <a:ext cx="4019068" cy="1508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55"/>
                </a:lnSpc>
              </a:pPr>
              <a:r>
                <a:rPr lang="en-US" sz="2273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Ankita Saxena 24206979</a:t>
              </a:r>
            </a:p>
            <a:p>
              <a:pPr algn="just">
                <a:lnSpc>
                  <a:spcPts val="2955"/>
                </a:lnSpc>
              </a:pPr>
              <a:r>
                <a:rPr lang="en-US" sz="2273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Pravesh Rana 24205030</a:t>
              </a:r>
            </a:p>
            <a:p>
              <a:pPr marL="0" lvl="0" indent="0" algn="just">
                <a:lnSpc>
                  <a:spcPts val="2955"/>
                </a:lnSpc>
                <a:spcBef>
                  <a:spcPct val="0"/>
                </a:spcBef>
              </a:pPr>
              <a:r>
                <a:rPr lang="en-US" sz="2273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Ratnesh Singh 24206757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2878709" y="12015205"/>
              <a:ext cx="3742306" cy="1406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52"/>
                </a:lnSpc>
              </a:pPr>
              <a:r>
                <a:rPr lang="en-US" sz="265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Dr. Matt Glowatz</a:t>
              </a:r>
            </a:p>
            <a:p>
              <a:pPr algn="just">
                <a:lnSpc>
                  <a:spcPts val="2652"/>
                </a:lnSpc>
              </a:pPr>
              <a:r>
                <a:rPr lang="en-US" sz="265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Deloitte</a:t>
              </a:r>
            </a:p>
            <a:p>
              <a:pPr marL="0" lvl="0" indent="0" algn="just">
                <a:lnSpc>
                  <a:spcPts val="2652"/>
                </a:lnSpc>
                <a:spcBef>
                  <a:spcPct val="0"/>
                </a:spcBef>
              </a:pPr>
              <a:r>
                <a:rPr lang="en-US" sz="265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Saul Carolan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016996" y="388912"/>
              <a:ext cx="5523512" cy="1226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2"/>
                </a:lnSpc>
              </a:pPr>
              <a:r>
                <a:rPr lang="en-US" sz="329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MSc Business Analytics </a:t>
              </a:r>
            </a:p>
            <a:p>
              <a:pPr algn="ctr">
                <a:lnSpc>
                  <a:spcPts val="3292"/>
                </a:lnSpc>
              </a:pPr>
              <a:r>
                <a:rPr lang="en-US" sz="3292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Capstone Project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263401" y="11970351"/>
              <a:ext cx="2192204" cy="544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652"/>
                </a:lnSpc>
                <a:spcBef>
                  <a:spcPct val="0"/>
                </a:spcBef>
              </a:pPr>
              <a:r>
                <a:rPr lang="en-US" sz="2652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Supervisor: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263401" y="12423547"/>
              <a:ext cx="1673343" cy="544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652"/>
                </a:lnSpc>
                <a:spcBef>
                  <a:spcPct val="0"/>
                </a:spcBef>
              </a:pPr>
              <a:r>
                <a:rPr lang="en-US" sz="2652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Sponsor: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263401" y="12876744"/>
              <a:ext cx="2653414" cy="544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652"/>
                </a:lnSpc>
                <a:spcBef>
                  <a:spcPct val="0"/>
                </a:spcBef>
              </a:pPr>
              <a:r>
                <a:rPr lang="en-US" sz="2652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Sponsor PoC: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016996" y="9002521"/>
              <a:ext cx="6383588" cy="4418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6011" lvl="1" indent="-198005" algn="just">
                <a:lnSpc>
                  <a:spcPts val="2384"/>
                </a:lnSpc>
                <a:buFont typeface="Arial"/>
                <a:buChar char="•"/>
              </a:pPr>
              <a:r>
                <a:rPr lang="en-US" sz="1834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Our GenAI-powered platform integrates fragmented retail data to provide real-time actionable insights via AI chatbot and Power BI dashboards. </a:t>
              </a:r>
            </a:p>
            <a:p>
              <a:pPr marL="396011" lvl="1" indent="-198005" algn="just">
                <a:lnSpc>
                  <a:spcPts val="2384"/>
                </a:lnSpc>
                <a:buFont typeface="Arial"/>
                <a:buChar char="•"/>
              </a:pPr>
              <a:r>
                <a:rPr lang="en-US" sz="1834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This enables Irish retailers to track and reduce food waste and carbon emissions effectively, supporting compliance with EU 2025 sustainability targets. </a:t>
              </a:r>
            </a:p>
            <a:p>
              <a:pPr marL="396011" lvl="1" indent="-198005" algn="just">
                <a:lnSpc>
                  <a:spcPts val="2384"/>
                </a:lnSpc>
                <a:buFont typeface="Arial"/>
                <a:buChar char="•"/>
              </a:pPr>
              <a:r>
                <a:rPr lang="en-US" sz="1834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solution delivers measurable ESG impact and operational efficiencies, advancing Ireland’s environmental commitments.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7804923" y="8168116"/>
              <a:ext cx="4506965" cy="74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19"/>
                </a:lnSpc>
              </a:pPr>
              <a:r>
                <a:rPr lang="en-US" sz="3349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Summary.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742472" y="4825824"/>
              <a:ext cx="4932637" cy="2533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4665" lvl="1" indent="-207332" algn="just">
                <a:lnSpc>
                  <a:spcPts val="2496"/>
                </a:lnSpc>
                <a:buFont typeface="Arial"/>
                <a:buChar char="•"/>
              </a:pPr>
              <a:r>
                <a:rPr lang="en-US" sz="192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Recycling rate: 40.4% (EPA) vs 55% Target 2025.</a:t>
              </a:r>
            </a:p>
            <a:p>
              <a:pPr marL="414665" lvl="1" indent="-207332" algn="just">
                <a:lnSpc>
                  <a:spcPts val="2496"/>
                </a:lnSpc>
                <a:buFont typeface="Arial"/>
                <a:buChar char="•"/>
              </a:pPr>
              <a:r>
                <a:rPr lang="en-US" sz="192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Landfill use: 16% vs EU limit 10%.</a:t>
              </a:r>
            </a:p>
            <a:p>
              <a:pPr marL="414665" lvl="1" indent="-207332" algn="just">
                <a:lnSpc>
                  <a:spcPts val="2496"/>
                </a:lnSpc>
                <a:buFont typeface="Arial"/>
                <a:buChar char="•"/>
              </a:pPr>
              <a:r>
                <a:rPr lang="en-US" sz="192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Food waste capture rate: 8%.</a:t>
              </a:r>
            </a:p>
            <a:p>
              <a:pPr marL="414665" lvl="1" indent="-207332" algn="just">
                <a:lnSpc>
                  <a:spcPts val="2496"/>
                </a:lnSpc>
                <a:buFont typeface="Arial"/>
                <a:buChar char="•"/>
              </a:pPr>
              <a:r>
                <a:rPr lang="en-US" sz="192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Simulated CO₂ savings visualized.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7742472" y="4034906"/>
              <a:ext cx="3325858" cy="535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63"/>
                </a:lnSpc>
              </a:pPr>
              <a:r>
                <a:rPr lang="en-US" sz="2469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Key Results.</a:t>
              </a:r>
            </a:p>
          </p:txBody>
        </p:sp>
      </p:grpSp>
      <p:sp>
        <p:nvSpPr>
          <p:cNvPr id="76" name="Freeform 76"/>
          <p:cNvSpPr/>
          <p:nvPr/>
        </p:nvSpPr>
        <p:spPr>
          <a:xfrm rot="-5400000">
            <a:off x="6213115" y="1237774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517258" y="1077997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0"/>
                </a:moveTo>
                <a:lnTo>
                  <a:pt x="25697901" y="0"/>
                </a:lnTo>
                <a:lnTo>
                  <a:pt x="25697901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V="1">
            <a:off x="-106085" y="311556"/>
            <a:ext cx="2925568" cy="2101090"/>
          </a:xfrm>
          <a:custGeom>
            <a:avLst/>
            <a:gdLst/>
            <a:ahLst/>
            <a:cxnLst/>
            <a:rect l="l" t="t" r="r" b="b"/>
            <a:pathLst>
              <a:path w="2925568" h="2101090">
                <a:moveTo>
                  <a:pt x="0" y="2101090"/>
                </a:moveTo>
                <a:lnTo>
                  <a:pt x="2925568" y="2101090"/>
                </a:lnTo>
                <a:lnTo>
                  <a:pt x="2925568" y="0"/>
                </a:lnTo>
                <a:lnTo>
                  <a:pt x="0" y="0"/>
                </a:lnTo>
                <a:lnTo>
                  <a:pt x="0" y="210109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8006010" y="3839324"/>
            <a:ext cx="2828925" cy="282892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2944" y="0"/>
                  </a:moveTo>
                  <a:lnTo>
                    <a:pt x="749856" y="0"/>
                  </a:lnTo>
                  <a:cubicBezTo>
                    <a:pt x="784619" y="0"/>
                    <a:pt x="812800" y="28181"/>
                    <a:pt x="812800" y="62944"/>
                  </a:cubicBezTo>
                  <a:lnTo>
                    <a:pt x="812800" y="749856"/>
                  </a:lnTo>
                  <a:cubicBezTo>
                    <a:pt x="812800" y="784619"/>
                    <a:pt x="784619" y="812800"/>
                    <a:pt x="749856" y="812800"/>
                  </a:cubicBezTo>
                  <a:lnTo>
                    <a:pt x="62944" y="812800"/>
                  </a:lnTo>
                  <a:cubicBezTo>
                    <a:pt x="28181" y="812800"/>
                    <a:pt x="0" y="784619"/>
                    <a:pt x="0" y="749856"/>
                  </a:cubicBezTo>
                  <a:lnTo>
                    <a:pt x="0" y="62944"/>
                  </a:lnTo>
                  <a:cubicBezTo>
                    <a:pt x="0" y="28181"/>
                    <a:pt x="28181" y="0"/>
                    <a:pt x="62944" y="0"/>
                  </a:cubicBezTo>
                  <a:close/>
                </a:path>
              </a:pathLst>
            </a:custGeom>
            <a:blipFill>
              <a:blip r:embed="rId7"/>
              <a:stretch>
                <a:fillRect l="-8685" t="-51277" r="-9199" b="-598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02946" y="3857536"/>
            <a:ext cx="2828925" cy="282892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 rot="-354000">
              <a:off x="-36725" y="-36725"/>
              <a:ext cx="886251" cy="886251"/>
            </a:xfrm>
            <a:custGeom>
              <a:avLst/>
              <a:gdLst/>
              <a:ahLst/>
              <a:cxnLst/>
              <a:rect l="l" t="t" r="r" b="b"/>
              <a:pathLst>
                <a:path w="886251" h="886251">
                  <a:moveTo>
                    <a:pt x="143263" y="3573"/>
                  </a:moveTo>
                  <a:lnTo>
                    <a:pt x="826536" y="74182"/>
                  </a:lnTo>
                  <a:cubicBezTo>
                    <a:pt x="861115" y="77756"/>
                    <a:pt x="886250" y="108684"/>
                    <a:pt x="882677" y="143263"/>
                  </a:cubicBezTo>
                  <a:lnTo>
                    <a:pt x="812068" y="826536"/>
                  </a:lnTo>
                  <a:cubicBezTo>
                    <a:pt x="808494" y="861115"/>
                    <a:pt x="777566" y="886250"/>
                    <a:pt x="742987" y="882677"/>
                  </a:cubicBezTo>
                  <a:lnTo>
                    <a:pt x="59714" y="812068"/>
                  </a:lnTo>
                  <a:cubicBezTo>
                    <a:pt x="25135" y="808494"/>
                    <a:pt x="0" y="777566"/>
                    <a:pt x="3573" y="742987"/>
                  </a:cubicBezTo>
                  <a:lnTo>
                    <a:pt x="74182" y="59714"/>
                  </a:lnTo>
                  <a:cubicBezTo>
                    <a:pt x="77756" y="25135"/>
                    <a:pt x="108684" y="0"/>
                    <a:pt x="143263" y="3573"/>
                  </a:cubicBezTo>
                  <a:close/>
                </a:path>
              </a:pathLst>
            </a:custGeom>
            <a:blipFill>
              <a:blip r:embed="rId8"/>
              <a:stretch>
                <a:fillRect l="-696" t="-35100" r="-3869" b="-439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09074" y="3839324"/>
            <a:ext cx="2828925" cy="282892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2944" y="0"/>
                  </a:moveTo>
                  <a:lnTo>
                    <a:pt x="749856" y="0"/>
                  </a:lnTo>
                  <a:cubicBezTo>
                    <a:pt x="784619" y="0"/>
                    <a:pt x="812800" y="28181"/>
                    <a:pt x="812800" y="62944"/>
                  </a:cubicBezTo>
                  <a:lnTo>
                    <a:pt x="812800" y="749856"/>
                  </a:lnTo>
                  <a:cubicBezTo>
                    <a:pt x="812800" y="784619"/>
                    <a:pt x="784619" y="812800"/>
                    <a:pt x="749856" y="812800"/>
                  </a:cubicBezTo>
                  <a:lnTo>
                    <a:pt x="62944" y="812800"/>
                  </a:lnTo>
                  <a:cubicBezTo>
                    <a:pt x="28181" y="812800"/>
                    <a:pt x="0" y="784619"/>
                    <a:pt x="0" y="749856"/>
                  </a:cubicBezTo>
                  <a:lnTo>
                    <a:pt x="0" y="62944"/>
                  </a:lnTo>
                  <a:cubicBezTo>
                    <a:pt x="0" y="28181"/>
                    <a:pt x="28181" y="0"/>
                    <a:pt x="62944" y="0"/>
                  </a:cubicBezTo>
                  <a:close/>
                </a:path>
              </a:pathLst>
            </a:custGeom>
            <a:blipFill>
              <a:blip r:embed="rId9"/>
              <a:stretch>
                <a:fillRect b="-3333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49781" y="1751782"/>
            <a:ext cx="12388439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Team Members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66636" y="7066623"/>
            <a:ext cx="4707673" cy="54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3599" u="none" strike="noStrike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Ratnesh Singh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3572" y="7048411"/>
            <a:ext cx="4707673" cy="54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3599" u="none" strike="noStrike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Ankita Saxena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69700" y="7066623"/>
            <a:ext cx="4707673" cy="54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3599" u="none" strike="noStrike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Pravesh Rana</a:t>
            </a:r>
          </a:p>
        </p:txBody>
      </p:sp>
    </p:spTree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13019305" y="1366399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082460" y="1243012"/>
          <a:ext cx="4666155" cy="8168636"/>
        </p:xfrm>
        <a:graphic>
          <a:graphicData uri="http://schemas.openxmlformats.org/drawingml/2006/table">
            <a:tbl>
              <a:tblPr/>
              <a:tblGrid>
                <a:gridCol w="969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01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Overview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02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Objectives &amp; Strategic Goals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03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Problem Statement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04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Gap Analysis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04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Timeline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05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Solution Architecture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06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End-to-End Process Flow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07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Tools &amp; Technologies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963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08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Value Proposition &amp; Business Benefits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09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Key Challenges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10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Key Takeaways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0078"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11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9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Demo</a:t>
                      </a:r>
                      <a:endParaRPr lang="en-US" sz="1100"/>
                    </a:p>
                  </a:txBody>
                  <a:tcPr marL="28575" marR="28575" marT="28575" marB="28575" anchor="ctr">
                    <a:lnL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E31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6061957" y="9248775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02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994200" y="0"/>
            <a:ext cx="4293800" cy="10287000"/>
            <a:chOff x="0" y="0"/>
            <a:chExt cx="572506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65999"/>
            </a:blip>
            <a:srcRect l="36591" r="36591"/>
            <a:stretch>
              <a:fillRect/>
            </a:stretch>
          </p:blipFill>
          <p:spPr>
            <a:xfrm>
              <a:off x="0" y="0"/>
              <a:ext cx="5725067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2301580" y="4127263"/>
            <a:ext cx="3246970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Agenda.</a:t>
            </a:r>
          </a:p>
        </p:txBody>
      </p:sp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70000" y="0"/>
            <a:ext cx="7418000" cy="10287000"/>
            <a:chOff x="0" y="0"/>
            <a:chExt cx="989066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65999"/>
            </a:blip>
            <a:srcRect l="13944" r="13944"/>
            <a:stretch>
              <a:fillRect/>
            </a:stretch>
          </p:blipFill>
          <p:spPr>
            <a:xfrm>
              <a:off x="0" y="0"/>
              <a:ext cx="9890667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 flipV="1">
            <a:off x="-12898166" y="1366399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0" y="5777671"/>
                </a:lnTo>
                <a:lnTo>
                  <a:pt x="25697900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91994" y="1019175"/>
            <a:ext cx="7116561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Overview.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21949" y="2691765"/>
            <a:ext cx="7456651" cy="42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Tackling food waste and carbon emissions across Irish retail supply chains</a:t>
            </a: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Leveraging Generative AI for real-time waste analytics and insights</a:t>
            </a: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Addressing the gap to meet Ireland’s 2025 sustainability targets</a:t>
            </a: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Delivering measurable value for both business and environment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61957" y="9181588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9930" y="7698863"/>
            <a:ext cx="6457974" cy="127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 GenAI-powered solution to help Irish retailers track, reduce, and report food waste for a greener, more sustainable future.</a:t>
            </a:r>
          </a:p>
        </p:txBody>
      </p:sp>
    </p:spTree>
  </p:cSld>
  <p:clrMapOvr>
    <a:masterClrMapping/>
  </p:clrMapOvr>
  <p:transition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6900" y="2517464"/>
            <a:ext cx="14516317" cy="6623069"/>
          </a:xfrm>
          <a:custGeom>
            <a:avLst/>
            <a:gdLst/>
            <a:ahLst/>
            <a:cxnLst/>
            <a:rect l="l" t="t" r="r" b="b"/>
            <a:pathLst>
              <a:path w="14516317" h="6623069">
                <a:moveTo>
                  <a:pt x="0" y="0"/>
                </a:moveTo>
                <a:lnTo>
                  <a:pt x="14516316" y="0"/>
                </a:lnTo>
                <a:lnTo>
                  <a:pt x="14516316" y="6623069"/>
                </a:lnTo>
                <a:lnTo>
                  <a:pt x="0" y="6623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5929069" y="1077997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974970" y="2690563"/>
            <a:ext cx="1679376" cy="1679376"/>
          </a:xfrm>
          <a:custGeom>
            <a:avLst/>
            <a:gdLst/>
            <a:ahLst/>
            <a:cxnLst/>
            <a:rect l="l" t="t" r="r" b="b"/>
            <a:pathLst>
              <a:path w="1679376" h="1679376">
                <a:moveTo>
                  <a:pt x="0" y="0"/>
                </a:moveTo>
                <a:lnTo>
                  <a:pt x="1679376" y="0"/>
                </a:lnTo>
                <a:lnTo>
                  <a:pt x="1679376" y="1679376"/>
                </a:lnTo>
                <a:lnTo>
                  <a:pt x="0" y="1679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875973" y="2690563"/>
            <a:ext cx="1730886" cy="1679376"/>
          </a:xfrm>
          <a:custGeom>
            <a:avLst/>
            <a:gdLst/>
            <a:ahLst/>
            <a:cxnLst/>
            <a:rect l="l" t="t" r="r" b="b"/>
            <a:pathLst>
              <a:path w="1730886" h="1679376">
                <a:moveTo>
                  <a:pt x="0" y="0"/>
                </a:moveTo>
                <a:lnTo>
                  <a:pt x="1730886" y="0"/>
                </a:lnTo>
                <a:lnTo>
                  <a:pt x="1730886" y="1679376"/>
                </a:lnTo>
                <a:lnTo>
                  <a:pt x="0" y="16793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10" t="-1385" b="-447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338137"/>
            <a:ext cx="1330562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Objectives &amp; Strategic Goals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1871" y="4641731"/>
            <a:ext cx="321927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Enable Actionable GenAI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36272" y="4641731"/>
            <a:ext cx="350591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Drive Progress Toward 2025 EU Targets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15066" y="2690563"/>
            <a:ext cx="2996339" cy="4723396"/>
            <a:chOff x="0" y="0"/>
            <a:chExt cx="3995118" cy="6297861"/>
          </a:xfrm>
        </p:grpSpPr>
        <p:sp>
          <p:nvSpPr>
            <p:cNvPr id="10" name="Freeform 10"/>
            <p:cNvSpPr/>
            <p:nvPr/>
          </p:nvSpPr>
          <p:spPr>
            <a:xfrm>
              <a:off x="575969" y="0"/>
              <a:ext cx="2361873" cy="2239168"/>
            </a:xfrm>
            <a:custGeom>
              <a:avLst/>
              <a:gdLst/>
              <a:ahLst/>
              <a:cxnLst/>
              <a:rect l="l" t="t" r="r" b="b"/>
              <a:pathLst>
                <a:path w="2361873" h="2239168">
                  <a:moveTo>
                    <a:pt x="0" y="0"/>
                  </a:moveTo>
                  <a:lnTo>
                    <a:pt x="2361874" y="0"/>
                  </a:lnTo>
                  <a:lnTo>
                    <a:pt x="2361874" y="2239168"/>
                  </a:lnTo>
                  <a:lnTo>
                    <a:pt x="0" y="2239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452" t="-4110" b="-1140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23783"/>
              <a:ext cx="3995118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Quantify &amp; Track Carbon Footprint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184581"/>
              <a:ext cx="3995118" cy="211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Automate the data collection and reporting processes for all major waste streams through dashboards.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71871" y="5828999"/>
            <a:ext cx="3219278" cy="158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 real-time alerts and perform scenario analyses to enhance waste reduction efforts.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14033" y="5828999"/>
            <a:ext cx="2820288" cy="128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Benchmark and report on compliance at both the store and national levels.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61957" y="9248775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5066" y="7974673"/>
            <a:ext cx="130271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Our solution integrates analytics, artificial intelligence, and environmental, social, and governance (ESG) compliance to deliver measurable value for both retailers and the environment.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34321" y="9391822"/>
            <a:ext cx="201450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Source: EEA</a:t>
            </a:r>
          </a:p>
        </p:txBody>
      </p:sp>
    </p:spTree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5933297" y="1077997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0"/>
                </a:moveTo>
                <a:lnTo>
                  <a:pt x="25697901" y="0"/>
                </a:lnTo>
                <a:lnTo>
                  <a:pt x="25697901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6061957" y="9248775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05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45309" y="481012"/>
            <a:ext cx="14716648" cy="8912575"/>
            <a:chOff x="0" y="0"/>
            <a:chExt cx="19622197" cy="11883434"/>
          </a:xfrm>
        </p:grpSpPr>
        <p:sp>
          <p:nvSpPr>
            <p:cNvPr id="5" name="Freeform 5"/>
            <p:cNvSpPr/>
            <p:nvPr/>
          </p:nvSpPr>
          <p:spPr>
            <a:xfrm>
              <a:off x="0" y="4850960"/>
              <a:ext cx="2375401" cy="2527022"/>
            </a:xfrm>
            <a:custGeom>
              <a:avLst/>
              <a:gdLst/>
              <a:ahLst/>
              <a:cxnLst/>
              <a:rect l="l" t="t" r="r" b="b"/>
              <a:pathLst>
                <a:path w="2375401" h="2527022">
                  <a:moveTo>
                    <a:pt x="0" y="0"/>
                  </a:moveTo>
                  <a:lnTo>
                    <a:pt x="2375401" y="0"/>
                  </a:lnTo>
                  <a:lnTo>
                    <a:pt x="2375401" y="2527022"/>
                  </a:lnTo>
                  <a:lnTo>
                    <a:pt x="0" y="252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4758455" y="4850960"/>
              <a:ext cx="1929225" cy="2527022"/>
            </a:xfrm>
            <a:custGeom>
              <a:avLst/>
              <a:gdLst/>
              <a:ahLst/>
              <a:cxnLst/>
              <a:rect l="l" t="t" r="r" b="b"/>
              <a:pathLst>
                <a:path w="1929225" h="2527022">
                  <a:moveTo>
                    <a:pt x="0" y="0"/>
                  </a:moveTo>
                  <a:lnTo>
                    <a:pt x="1929226" y="0"/>
                  </a:lnTo>
                  <a:lnTo>
                    <a:pt x="1929226" y="2527022"/>
                  </a:lnTo>
                  <a:lnTo>
                    <a:pt x="0" y="252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4768" r="-476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354336" y="5559560"/>
              <a:ext cx="1112014" cy="957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7"/>
                </a:lnSpc>
                <a:spcBef>
                  <a:spcPct val="0"/>
                </a:spcBef>
              </a:pPr>
              <a:r>
                <a:rPr lang="en-US" sz="2151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Food Waste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9075281" y="4850960"/>
              <a:ext cx="3188672" cy="2527022"/>
            </a:xfrm>
            <a:custGeom>
              <a:avLst/>
              <a:gdLst/>
              <a:ahLst/>
              <a:cxnLst/>
              <a:rect l="l" t="t" r="r" b="b"/>
              <a:pathLst>
                <a:path w="3188672" h="2527022">
                  <a:moveTo>
                    <a:pt x="0" y="0"/>
                  </a:moveTo>
                  <a:lnTo>
                    <a:pt x="3188671" y="0"/>
                  </a:lnTo>
                  <a:lnTo>
                    <a:pt x="3188671" y="2527022"/>
                  </a:lnTo>
                  <a:lnTo>
                    <a:pt x="0" y="252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746156" y="4850960"/>
              <a:ext cx="1035593" cy="1247703"/>
            </a:xfrm>
            <a:custGeom>
              <a:avLst/>
              <a:gdLst/>
              <a:ahLst/>
              <a:cxnLst/>
              <a:rect l="l" t="t" r="r" b="b"/>
              <a:pathLst>
                <a:path w="1035593" h="1247703">
                  <a:moveTo>
                    <a:pt x="0" y="0"/>
                  </a:moveTo>
                  <a:lnTo>
                    <a:pt x="1035593" y="0"/>
                  </a:lnTo>
                  <a:lnTo>
                    <a:pt x="1035593" y="1247703"/>
                  </a:lnTo>
                  <a:lnTo>
                    <a:pt x="0" y="1247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2375401" y="6114471"/>
              <a:ext cx="2764054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6687681" y="6114471"/>
              <a:ext cx="238760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8841" y="7721782"/>
              <a:ext cx="1937718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Retail Store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121556" y="7721782"/>
              <a:ext cx="1577574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Food Waste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658231" y="7721782"/>
              <a:ext cx="2902918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Unknown CO₂ Impact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5014353" y="3117604"/>
              <a:ext cx="1657915" cy="1479689"/>
            </a:xfrm>
            <a:custGeom>
              <a:avLst/>
              <a:gdLst/>
              <a:ahLst/>
              <a:cxnLst/>
              <a:rect l="l" t="t" r="r" b="b"/>
              <a:pathLst>
                <a:path w="1657915" h="1479689">
                  <a:moveTo>
                    <a:pt x="0" y="0"/>
                  </a:moveTo>
                  <a:lnTo>
                    <a:pt x="1657915" y="0"/>
                  </a:lnTo>
                  <a:lnTo>
                    <a:pt x="1657915" y="1479689"/>
                  </a:lnTo>
                  <a:lnTo>
                    <a:pt x="0" y="1479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5103466" y="5693012"/>
              <a:ext cx="1479689" cy="1479689"/>
            </a:xfrm>
            <a:custGeom>
              <a:avLst/>
              <a:gdLst/>
              <a:ahLst/>
              <a:cxnLst/>
              <a:rect l="l" t="t" r="r" b="b"/>
              <a:pathLst>
                <a:path w="1479689" h="1479689">
                  <a:moveTo>
                    <a:pt x="0" y="0"/>
                  </a:moveTo>
                  <a:lnTo>
                    <a:pt x="1479689" y="0"/>
                  </a:lnTo>
                  <a:lnTo>
                    <a:pt x="1479689" y="1479689"/>
                  </a:lnTo>
                  <a:lnTo>
                    <a:pt x="0" y="1479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103466" y="8378234"/>
              <a:ext cx="1479689" cy="1479689"/>
            </a:xfrm>
            <a:custGeom>
              <a:avLst/>
              <a:gdLst/>
              <a:ahLst/>
              <a:cxnLst/>
              <a:rect l="l" t="t" r="r" b="b"/>
              <a:pathLst>
                <a:path w="1479689" h="1479689">
                  <a:moveTo>
                    <a:pt x="0" y="0"/>
                  </a:moveTo>
                  <a:lnTo>
                    <a:pt x="1479689" y="0"/>
                  </a:lnTo>
                  <a:lnTo>
                    <a:pt x="1479689" y="1479689"/>
                  </a:lnTo>
                  <a:lnTo>
                    <a:pt x="0" y="1479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42875"/>
              <a:ext cx="17318683" cy="160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 Statement.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305460"/>
              <a:ext cx="12781749" cy="151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9"/>
                </a:lnSpc>
              </a:pPr>
              <a:r>
                <a:rPr lang="en-US" sz="27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Regulatory pressure from EU 2025 targets and increasing demand for sustainability transparency require actionable, automated, and trackable reporting mechanisms.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6936191" y="2946286"/>
              <a:ext cx="2118379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16% Landfill Usage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936191" y="5892978"/>
              <a:ext cx="1831298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2025 Deadline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6936191" y="8311559"/>
              <a:ext cx="2686005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Regulation vs. Retail Insight Gap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6756627" y="11257959"/>
              <a:ext cx="2686005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Source: EPA</a:t>
              </a:r>
            </a:p>
          </p:txBody>
        </p:sp>
      </p:grpSp>
    </p:spTree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81012"/>
            <a:ext cx="15240000" cy="10772023"/>
            <a:chOff x="0" y="0"/>
            <a:chExt cx="20320000" cy="14362697"/>
          </a:xfrm>
        </p:grpSpPr>
        <p:sp>
          <p:nvSpPr>
            <p:cNvPr id="3" name="Freeform 3"/>
            <p:cNvSpPr/>
            <p:nvPr/>
          </p:nvSpPr>
          <p:spPr>
            <a:xfrm>
              <a:off x="1880937" y="533400"/>
              <a:ext cx="18439063" cy="13829297"/>
            </a:xfrm>
            <a:custGeom>
              <a:avLst/>
              <a:gdLst/>
              <a:ahLst/>
              <a:cxnLst/>
              <a:rect l="l" t="t" r="r" b="b"/>
              <a:pathLst>
                <a:path w="18439063" h="13829297">
                  <a:moveTo>
                    <a:pt x="0" y="0"/>
                  </a:moveTo>
                  <a:lnTo>
                    <a:pt x="18439063" y="0"/>
                  </a:lnTo>
                  <a:lnTo>
                    <a:pt x="18439063" y="13829297"/>
                  </a:lnTo>
                  <a:lnTo>
                    <a:pt x="0" y="1382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7740828" cy="160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7ED957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Gap Analysis.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061957" y="9248775"/>
            <a:ext cx="1645496" cy="74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06</a:t>
            </a:r>
          </a:p>
          <a:p>
            <a:pPr algn="r">
              <a:lnSpc>
                <a:spcPts val="2638"/>
              </a:lnSpc>
            </a:pPr>
            <a:endParaRPr lang="en-US" sz="2638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439403" y="2109788"/>
            <a:ext cx="13165354" cy="1121410"/>
            <a:chOff x="0" y="0"/>
            <a:chExt cx="17553805" cy="1495213"/>
          </a:xfrm>
        </p:grpSpPr>
        <p:sp>
          <p:nvSpPr>
            <p:cNvPr id="7" name="TextBox 7"/>
            <p:cNvSpPr txBox="1"/>
            <p:nvPr/>
          </p:nvSpPr>
          <p:spPr>
            <a:xfrm>
              <a:off x="7784546" y="853440"/>
              <a:ext cx="2869971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3200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Gap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901971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3200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Current State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408906" y="0"/>
              <a:ext cx="4144899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3200" b="1">
                  <a:solidFill>
                    <a:srgbClr val="7ED957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Target State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5967169" y="1077997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0"/>
                </a:moveTo>
                <a:lnTo>
                  <a:pt x="25697900" y="0"/>
                </a:lnTo>
                <a:lnTo>
                  <a:pt x="25697900" y="5777671"/>
                </a:lnTo>
                <a:lnTo>
                  <a:pt x="0" y="5777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13658548" y="935924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0"/>
                </a:moveTo>
                <a:lnTo>
                  <a:pt x="25697900" y="5777670"/>
                </a:lnTo>
                <a:lnTo>
                  <a:pt x="25697900" y="0"/>
                </a:lnTo>
                <a:lnTo>
                  <a:pt x="0" y="0"/>
                </a:lnTo>
                <a:lnTo>
                  <a:pt x="0" y="57776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917312" y="3500909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DE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241162" y="3628095"/>
            <a:ext cx="11150330" cy="34241"/>
          </a:xfrm>
          <a:prstGeom prst="line">
            <a:avLst/>
          </a:prstGeom>
          <a:ln w="38100" cap="rnd">
            <a:solidFill>
              <a:srgbClr val="EDE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8164091" y="3500909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DE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3601129" y="3228875"/>
            <a:ext cx="376721" cy="795997"/>
            <a:chOff x="0" y="0"/>
            <a:chExt cx="812800" cy="17174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717413"/>
            </a:xfrm>
            <a:custGeom>
              <a:avLst/>
              <a:gdLst/>
              <a:ahLst/>
              <a:cxnLst/>
              <a:rect l="l" t="t" r="r" b="b"/>
              <a:pathLst>
                <a:path w="812800" h="1717413">
                  <a:moveTo>
                    <a:pt x="406400" y="0"/>
                  </a:moveTo>
                  <a:lnTo>
                    <a:pt x="812800" y="1717413"/>
                  </a:lnTo>
                  <a:lnTo>
                    <a:pt x="0" y="17174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DED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730695"/>
              <a:ext cx="558800" cy="864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18781" y="1392874"/>
            <a:ext cx="1309797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Timeline.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8781" y="4064699"/>
            <a:ext cx="1561143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Initiation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8666" y="4774731"/>
            <a:ext cx="3586646" cy="278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Conduct research and shortlist ideas.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Define project scope and finalize dataset.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Schedule meetings with supervisor and prepare draft report.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72874" y="4064699"/>
            <a:ext cx="2277734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Execution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7149" y="4774731"/>
            <a:ext cx="3825922" cy="317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Data cleaning and proof of concept (PoC) development  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Generation of the AI model and creation of the dashboard  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Initial review of the dashboard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60238" y="4064699"/>
            <a:ext cx="1477015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Closure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0623" y="4774731"/>
            <a:ext cx="3344659" cy="239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Conduct stakeholder review  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Finalize the dashboard  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Submit the presentation and accompanying report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61957" y="9248775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07</a:t>
            </a:r>
          </a:p>
        </p:txBody>
      </p:sp>
    </p:spTree>
  </p:cSld>
  <p:clrMapOvr>
    <a:masterClrMapping/>
  </p:clrMapOvr>
  <p:transition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14077170" y="978302"/>
            <a:ext cx="25697900" cy="5777671"/>
          </a:xfrm>
          <a:custGeom>
            <a:avLst/>
            <a:gdLst/>
            <a:ahLst/>
            <a:cxnLst/>
            <a:rect l="l" t="t" r="r" b="b"/>
            <a:pathLst>
              <a:path w="25697900" h="5777671">
                <a:moveTo>
                  <a:pt x="0" y="5777671"/>
                </a:moveTo>
                <a:lnTo>
                  <a:pt x="25697901" y="5777671"/>
                </a:lnTo>
                <a:lnTo>
                  <a:pt x="25697901" y="0"/>
                </a:lnTo>
                <a:lnTo>
                  <a:pt x="0" y="0"/>
                </a:lnTo>
                <a:lnTo>
                  <a:pt x="0" y="57776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014573" y="3399384"/>
            <a:ext cx="1534581" cy="1150936"/>
          </a:xfrm>
          <a:custGeom>
            <a:avLst/>
            <a:gdLst/>
            <a:ahLst/>
            <a:cxnLst/>
            <a:rect l="l" t="t" r="r" b="b"/>
            <a:pathLst>
              <a:path w="1534581" h="1150936">
                <a:moveTo>
                  <a:pt x="0" y="0"/>
                </a:moveTo>
                <a:lnTo>
                  <a:pt x="1534581" y="0"/>
                </a:lnTo>
                <a:lnTo>
                  <a:pt x="1534581" y="1150936"/>
                </a:lnTo>
                <a:lnTo>
                  <a:pt x="0" y="1150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339772" y="3399384"/>
            <a:ext cx="959593" cy="1150936"/>
          </a:xfrm>
          <a:custGeom>
            <a:avLst/>
            <a:gdLst/>
            <a:ahLst/>
            <a:cxnLst/>
            <a:rect l="l" t="t" r="r" b="b"/>
            <a:pathLst>
              <a:path w="959593" h="1150936">
                <a:moveTo>
                  <a:pt x="0" y="0"/>
                </a:moveTo>
                <a:lnTo>
                  <a:pt x="959592" y="0"/>
                </a:lnTo>
                <a:lnTo>
                  <a:pt x="959592" y="1150936"/>
                </a:lnTo>
                <a:lnTo>
                  <a:pt x="0" y="1150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556176" y="3399384"/>
            <a:ext cx="1136549" cy="1150936"/>
          </a:xfrm>
          <a:custGeom>
            <a:avLst/>
            <a:gdLst/>
            <a:ahLst/>
            <a:cxnLst/>
            <a:rect l="l" t="t" r="r" b="b"/>
            <a:pathLst>
              <a:path w="1136549" h="1150936">
                <a:moveTo>
                  <a:pt x="0" y="0"/>
                </a:moveTo>
                <a:lnTo>
                  <a:pt x="1136549" y="0"/>
                </a:lnTo>
                <a:lnTo>
                  <a:pt x="1136549" y="1150936"/>
                </a:lnTo>
                <a:lnTo>
                  <a:pt x="0" y="1150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782437" y="3399384"/>
            <a:ext cx="1390859" cy="1150936"/>
          </a:xfrm>
          <a:custGeom>
            <a:avLst/>
            <a:gdLst/>
            <a:ahLst/>
            <a:cxnLst/>
            <a:rect l="l" t="t" r="r" b="b"/>
            <a:pathLst>
              <a:path w="1390859" h="1150936">
                <a:moveTo>
                  <a:pt x="0" y="0"/>
                </a:moveTo>
                <a:lnTo>
                  <a:pt x="1390858" y="0"/>
                </a:lnTo>
                <a:lnTo>
                  <a:pt x="1390858" y="1150936"/>
                </a:lnTo>
                <a:lnTo>
                  <a:pt x="0" y="11509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5104362" y="3399384"/>
            <a:ext cx="1580609" cy="1150936"/>
            <a:chOff x="0" y="0"/>
            <a:chExt cx="2107479" cy="1534581"/>
          </a:xfrm>
        </p:grpSpPr>
        <p:sp>
          <p:nvSpPr>
            <p:cNvPr id="8" name="Freeform 8"/>
            <p:cNvSpPr/>
            <p:nvPr/>
          </p:nvSpPr>
          <p:spPr>
            <a:xfrm>
              <a:off x="0" y="427115"/>
              <a:ext cx="1700523" cy="1107466"/>
            </a:xfrm>
            <a:custGeom>
              <a:avLst/>
              <a:gdLst/>
              <a:ahLst/>
              <a:cxnLst/>
              <a:rect l="l" t="t" r="r" b="b"/>
              <a:pathLst>
                <a:path w="1700523" h="1107466">
                  <a:moveTo>
                    <a:pt x="0" y="0"/>
                  </a:moveTo>
                  <a:lnTo>
                    <a:pt x="1700523" y="0"/>
                  </a:lnTo>
                  <a:lnTo>
                    <a:pt x="1700523" y="1107466"/>
                  </a:lnTo>
                  <a:lnTo>
                    <a:pt x="0" y="1107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1293568" y="0"/>
              <a:ext cx="813911" cy="668718"/>
            </a:xfrm>
            <a:custGeom>
              <a:avLst/>
              <a:gdLst/>
              <a:ahLst/>
              <a:cxnLst/>
              <a:rect l="l" t="t" r="r" b="b"/>
              <a:pathLst>
                <a:path w="813911" h="668718">
                  <a:moveTo>
                    <a:pt x="0" y="0"/>
                  </a:moveTo>
                  <a:lnTo>
                    <a:pt x="813911" y="0"/>
                  </a:lnTo>
                  <a:lnTo>
                    <a:pt x="813911" y="668718"/>
                  </a:lnTo>
                  <a:lnTo>
                    <a:pt x="0" y="668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0616" y="338137"/>
            <a:ext cx="1309797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7ED957"/>
                </a:solidFill>
                <a:latin typeface="Calibri (MS)"/>
                <a:ea typeface="Calibri (MS)"/>
                <a:cs typeface="Calibri (MS)"/>
                <a:sym typeface="Calibri (MS)"/>
              </a:rPr>
              <a:t>Solution Architecture.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8781" y="1553429"/>
            <a:ext cx="11401430" cy="160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architecture integrates multiple data sources, generative AI analytics, and business intelligence to deliver real-time, actionable insights for retailers and stakeholders.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91792" y="5032974"/>
            <a:ext cx="1180143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Sources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7160" y="6909999"/>
            <a:ext cx="200940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Retail waste, inventory, and sales systems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80969" y="5032974"/>
            <a:ext cx="1877198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Integration Layer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7221" y="6909999"/>
            <a:ext cx="2767383" cy="200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ETL (Extract, Transform, Load) process for cleaning and standardizing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74031" y="5032974"/>
            <a:ext cx="1841272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User Interface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24620" y="6909999"/>
            <a:ext cx="2740094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Web application dashboard and AI-powered chatbot interface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61957" y="9248775"/>
            <a:ext cx="1645496" cy="4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38"/>
              </a:lnSpc>
            </a:pPr>
            <a:r>
              <a:rPr lang="en-US" sz="263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67201" y="5032974"/>
            <a:ext cx="171450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GenAI Processing &amp; Logic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35258" y="6909999"/>
            <a:ext cx="2443533" cy="200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Core analytics, scenario modeling, and chatbot powered by generative 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90735" y="5032974"/>
            <a:ext cx="1974262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7ED95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Dashboard &amp; Reporting Layer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69445" y="6909999"/>
            <a:ext cx="2364522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Microsoft Power BI for visualization and interactive reporting</a:t>
            </a:r>
          </a:p>
        </p:txBody>
      </p:sp>
      <p:sp>
        <p:nvSpPr>
          <p:cNvPr id="23" name="AutoShape 23"/>
          <p:cNvSpPr/>
          <p:nvPr/>
        </p:nvSpPr>
        <p:spPr>
          <a:xfrm>
            <a:off x="3549154" y="3974852"/>
            <a:ext cx="159851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>
            <a:off x="6299364" y="3974852"/>
            <a:ext cx="225681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25" name="AutoShape 25"/>
          <p:cNvSpPr/>
          <p:nvPr/>
        </p:nvSpPr>
        <p:spPr>
          <a:xfrm>
            <a:off x="9692725" y="3974852"/>
            <a:ext cx="208971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26" name="AutoShape 26"/>
          <p:cNvSpPr/>
          <p:nvPr/>
        </p:nvSpPr>
        <p:spPr>
          <a:xfrm flipV="1">
            <a:off x="13173295" y="3974852"/>
            <a:ext cx="200726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1207</Words>
  <Application>Microsoft Office PowerPoint</Application>
  <PresentationFormat>Custom</PresentationFormat>
  <Paragraphs>215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Arial</vt:lpstr>
      <vt:lpstr>Calibri (MS)</vt:lpstr>
      <vt:lpstr>Calibri (MS) Bold</vt:lpstr>
      <vt:lpstr>Agrandir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Monochrome Project Brief Business Presentation</dc:title>
  <cp:lastModifiedBy>Pravesh Rana</cp:lastModifiedBy>
  <cp:revision>3</cp:revision>
  <dcterms:created xsi:type="dcterms:W3CDTF">2006-08-16T00:00:00Z</dcterms:created>
  <dcterms:modified xsi:type="dcterms:W3CDTF">2025-08-15T12:53:13Z</dcterms:modified>
  <dc:identifier>DAGuu197k_I</dc:identifier>
</cp:coreProperties>
</file>